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40"/>
  </p:notesMasterIdLst>
  <p:sldIdLst>
    <p:sldId id="256" r:id="rId2"/>
    <p:sldId id="287" r:id="rId3"/>
    <p:sldId id="269" r:id="rId4"/>
    <p:sldId id="270" r:id="rId5"/>
    <p:sldId id="277" r:id="rId6"/>
    <p:sldId id="257" r:id="rId7"/>
    <p:sldId id="265" r:id="rId8"/>
    <p:sldId id="286" r:id="rId9"/>
    <p:sldId id="268" r:id="rId10"/>
    <p:sldId id="266" r:id="rId11"/>
    <p:sldId id="281" r:id="rId12"/>
    <p:sldId id="282" r:id="rId13"/>
    <p:sldId id="297" r:id="rId14"/>
    <p:sldId id="298" r:id="rId15"/>
    <p:sldId id="293" r:id="rId16"/>
    <p:sldId id="271" r:id="rId17"/>
    <p:sldId id="273" r:id="rId18"/>
    <p:sldId id="284" r:id="rId19"/>
    <p:sldId id="285" r:id="rId20"/>
    <p:sldId id="294" r:id="rId21"/>
    <p:sldId id="295" r:id="rId22"/>
    <p:sldId id="278" r:id="rId23"/>
    <p:sldId id="276" r:id="rId24"/>
    <p:sldId id="300" r:id="rId25"/>
    <p:sldId id="299" r:id="rId26"/>
    <p:sldId id="288" r:id="rId27"/>
    <p:sldId id="275" r:id="rId28"/>
    <p:sldId id="301" r:id="rId29"/>
    <p:sldId id="280" r:id="rId30"/>
    <p:sldId id="274" r:id="rId31"/>
    <p:sldId id="289" r:id="rId32"/>
    <p:sldId id="290" r:id="rId33"/>
    <p:sldId id="303" r:id="rId34"/>
    <p:sldId id="291" r:id="rId35"/>
    <p:sldId id="296" r:id="rId36"/>
    <p:sldId id="292" r:id="rId37"/>
    <p:sldId id="302" r:id="rId38"/>
    <p:sldId id="258"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0DE5AA-A74D-F04C-8842-C795A5EEAC73}">
          <p14:sldIdLst>
            <p14:sldId id="256"/>
            <p14:sldId id="287"/>
            <p14:sldId id="269"/>
            <p14:sldId id="270"/>
            <p14:sldId id="277"/>
            <p14:sldId id="257"/>
            <p14:sldId id="265"/>
            <p14:sldId id="286"/>
            <p14:sldId id="268"/>
            <p14:sldId id="266"/>
            <p14:sldId id="281"/>
            <p14:sldId id="282"/>
            <p14:sldId id="297"/>
            <p14:sldId id="298"/>
            <p14:sldId id="293"/>
            <p14:sldId id="271"/>
            <p14:sldId id="273"/>
            <p14:sldId id="284"/>
            <p14:sldId id="285"/>
            <p14:sldId id="294"/>
            <p14:sldId id="295"/>
            <p14:sldId id="278"/>
            <p14:sldId id="276"/>
            <p14:sldId id="300"/>
            <p14:sldId id="299"/>
            <p14:sldId id="288"/>
            <p14:sldId id="275"/>
            <p14:sldId id="301"/>
            <p14:sldId id="280"/>
            <p14:sldId id="274"/>
            <p14:sldId id="289"/>
            <p14:sldId id="290"/>
            <p14:sldId id="303"/>
            <p14:sldId id="291"/>
            <p14:sldId id="296"/>
            <p14:sldId id="292"/>
            <p14:sldId id="302"/>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86426"/>
  </p:normalViewPr>
  <p:slideViewPr>
    <p:cSldViewPr snapToGrid="0" snapToObjects="1">
      <p:cViewPr varScale="1">
        <p:scale>
          <a:sx n="109" d="100"/>
          <a:sy n="109" d="100"/>
        </p:scale>
        <p:origin x="1488" y="192"/>
      </p:cViewPr>
      <p:guideLst>
        <p:guide orient="horz" pos="2160"/>
        <p:guide pos="2880"/>
      </p:guideLst>
    </p:cSldViewPr>
  </p:slideViewPr>
  <p:outlineViewPr>
    <p:cViewPr>
      <p:scale>
        <a:sx n="33" d="100"/>
        <a:sy n="33" d="100"/>
      </p:scale>
      <p:origin x="0" y="-42496"/>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5" d="100"/>
          <a:sy n="95" d="100"/>
        </p:scale>
        <p:origin x="36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91C2D6C-4012-E844-B830-22E20128248C}" type="datetimeFigureOut">
              <a:rPr lang="en-US" smtClean="0"/>
              <a:t>9/27/23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5D9F453-B3CB-B14E-9B05-F5943DAD3482}" type="slidenum">
              <a:rPr lang="en-US" smtClean="0"/>
              <a:t>‹#›</a:t>
            </a:fld>
            <a:endParaRPr lang="en-US"/>
          </a:p>
        </p:txBody>
      </p:sp>
    </p:spTree>
    <p:extLst>
      <p:ext uri="{BB962C8B-B14F-4D97-AF65-F5344CB8AC3E}">
        <p14:creationId xmlns:p14="http://schemas.microsoft.com/office/powerpoint/2010/main" val="4079108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D9F453-B3CB-B14E-9B05-F5943DAD3482}" type="slidenum">
              <a:rPr lang="en-US" smtClean="0"/>
              <a:t>1</a:t>
            </a:fld>
            <a:endParaRPr lang="en-US"/>
          </a:p>
        </p:txBody>
      </p:sp>
    </p:spTree>
    <p:extLst>
      <p:ext uri="{BB962C8B-B14F-4D97-AF65-F5344CB8AC3E}">
        <p14:creationId xmlns:p14="http://schemas.microsoft.com/office/powerpoint/2010/main" val="44801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9F453-B3CB-B14E-9B05-F5943DAD3482}" type="slidenum">
              <a:rPr lang="en-US" smtClean="0"/>
              <a:t>10</a:t>
            </a:fld>
            <a:endParaRPr lang="en-US"/>
          </a:p>
        </p:txBody>
      </p:sp>
    </p:spTree>
    <p:extLst>
      <p:ext uri="{BB962C8B-B14F-4D97-AF65-F5344CB8AC3E}">
        <p14:creationId xmlns:p14="http://schemas.microsoft.com/office/powerpoint/2010/main" val="377596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9F453-B3CB-B14E-9B05-F5943DAD3482}" type="slidenum">
              <a:rPr lang="en-US" smtClean="0"/>
              <a:t>12</a:t>
            </a:fld>
            <a:endParaRPr lang="en-US"/>
          </a:p>
        </p:txBody>
      </p:sp>
    </p:spTree>
    <p:extLst>
      <p:ext uri="{BB962C8B-B14F-4D97-AF65-F5344CB8AC3E}">
        <p14:creationId xmlns:p14="http://schemas.microsoft.com/office/powerpoint/2010/main" val="377596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D9F453-B3CB-B14E-9B05-F5943DAD3482}" type="slidenum">
              <a:rPr lang="en-US" smtClean="0"/>
              <a:t>26</a:t>
            </a:fld>
            <a:endParaRPr lang="en-US"/>
          </a:p>
        </p:txBody>
      </p:sp>
    </p:spTree>
    <p:extLst>
      <p:ext uri="{BB962C8B-B14F-4D97-AF65-F5344CB8AC3E}">
        <p14:creationId xmlns:p14="http://schemas.microsoft.com/office/powerpoint/2010/main" val="181151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D9F453-B3CB-B14E-9B05-F5943DAD3482}" type="slidenum">
              <a:rPr lang="en-US" smtClean="0"/>
              <a:t>38</a:t>
            </a:fld>
            <a:endParaRPr lang="en-US"/>
          </a:p>
        </p:txBody>
      </p:sp>
    </p:spTree>
    <p:extLst>
      <p:ext uri="{BB962C8B-B14F-4D97-AF65-F5344CB8AC3E}">
        <p14:creationId xmlns:p14="http://schemas.microsoft.com/office/powerpoint/2010/main" val="3619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B4290-6522-4139-852E-05BD9E7F0D2E}" type="datetime1">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B955F9-81EA-47C5-8059-9E5C2B437C70}" type="datetime1">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E1CDD-58FD-9506-7B97-FCF86BDDDC2A}"/>
              </a:ext>
            </a:extLst>
          </p:cNvPr>
          <p:cNvSpPr>
            <a:spLocks noGrp="1"/>
          </p:cNvSpPr>
          <p:nvPr>
            <p:ph type="dt" sz="half" idx="10"/>
          </p:nvPr>
        </p:nvSpPr>
        <p:spPr/>
        <p:txBody>
          <a:bodyPr/>
          <a:lstStyle/>
          <a:p>
            <a:fld id="{327B613C-1AD7-49D3-885D-F654C5CDBAA6}" type="datetime1">
              <a:rPr lang="en-US" smtClean="0"/>
              <a:pPr/>
              <a:t>9/27/23</a:t>
            </a:fld>
            <a:endParaRPr lang="en-US" dirty="0"/>
          </a:p>
        </p:txBody>
      </p:sp>
      <p:sp>
        <p:nvSpPr>
          <p:cNvPr id="8" name="Footer Placeholder 7">
            <a:extLst>
              <a:ext uri="{FF2B5EF4-FFF2-40B4-BE49-F238E27FC236}">
                <a16:creationId xmlns:a16="http://schemas.microsoft.com/office/drawing/2014/main" id="{6E63A566-7313-760B-72A1-821FA8BE62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D28A01-6BFA-E9B4-71AA-B8B22DF497AC}"/>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9/27/23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0D295D-4A77-4DEB-B04C-9F4282A8BC04}" type="datetime1">
              <a:rPr lang="en-US" smtClean="0"/>
              <a:pPr/>
              <a:t>9/27/23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B28685-4D0C-42D5-8013-B5904CD1FCBC}" type="datetime1">
              <a:rPr lang="en-US" smtClean="0"/>
              <a:pPr/>
              <a:t>9/27/23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9/27/23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9/27/23</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flipH="1">
            <a:off x="9144000" y="0"/>
            <a:ext cx="7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70410" y="6095644"/>
            <a:ext cx="73590" cy="76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9006837" y="5911702"/>
            <a:ext cx="73589" cy="45719"/>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9/27/23</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olarsystem.nasa.gov/planets/mars/in-depth/"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JPLHohmann.mp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file:///Users/hseltman/Desktop/Mars/Atalk1/Mariner4Launch.mov"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rinerDocumentaryPart2.mp4" TargetMode="External"/><Relationship Id="rId2" Type="http://schemas.openxmlformats.org/officeDocument/2006/relationships/hyperlink" Target="MarinerDocumentaryPart1.mp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hyperlink" Target="VikingAt40EllenStofanMariner.mp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nasa.gov/connect/ebooks/beyond_earth_detail.html" TargetMode="External"/><Relationship Id="rId3" Type="http://schemas.openxmlformats.org/officeDocument/2006/relationships/hyperlink" Target="http://nssdc.gsfc.nasa.gov/" TargetMode="External"/><Relationship Id="rId7" Type="http://schemas.openxmlformats.org/officeDocument/2006/relationships/hyperlink" Target="https://marspedia.org/" TargetMode="External"/><Relationship Id="rId2" Type="http://schemas.openxmlformats.org/officeDocument/2006/relationships/hyperlink" Target="https://www.nasa.gov" TargetMode="External"/><Relationship Id="rId1" Type="http://schemas.openxmlformats.org/officeDocument/2006/relationships/slideLayout" Target="../slideLayouts/slideLayout2.xml"/><Relationship Id="rId6" Type="http://schemas.openxmlformats.org/officeDocument/2006/relationships/hyperlink" Target="https://www.planetary.org" TargetMode="External"/><Relationship Id="rId5" Type="http://schemas.openxmlformats.org/officeDocument/2006/relationships/hyperlink" Target="https://www.esa.int" TargetMode="External"/><Relationship Id="rId4" Type="http://schemas.openxmlformats.org/officeDocument/2006/relationships/hyperlink" Target="https://www.jpl.nasa.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RotationOnOurAxis.mov" TargetMode="External"/><Relationship Id="rId2" Type="http://schemas.openxmlformats.org/officeDocument/2006/relationships/hyperlink" Target="RevolutionAroundTheSun.m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SeeingMars.m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Mars: Science and Engineering</a:t>
            </a:r>
          </a:p>
        </p:txBody>
      </p:sp>
      <p:sp>
        <p:nvSpPr>
          <p:cNvPr id="3" name="Subtitle 2"/>
          <p:cNvSpPr>
            <a:spLocks noGrp="1"/>
          </p:cNvSpPr>
          <p:nvPr>
            <p:ph type="subTitle" idx="1"/>
          </p:nvPr>
        </p:nvSpPr>
        <p:spPr>
          <a:xfrm>
            <a:off x="1107831" y="4630616"/>
            <a:ext cx="6461760" cy="1066800"/>
          </a:xfrm>
        </p:spPr>
        <p:txBody>
          <a:bodyPr>
            <a:normAutofit lnSpcReduction="10000"/>
          </a:bodyPr>
          <a:lstStyle/>
          <a:p>
            <a:pPr algn="ctr"/>
            <a:r>
              <a:rPr lang="en-US" dirty="0"/>
              <a:t>Howard Seltman</a:t>
            </a:r>
          </a:p>
          <a:p>
            <a:pPr algn="ctr"/>
            <a:r>
              <a:rPr lang="en-US" dirty="0"/>
              <a:t>CMU Osher</a:t>
            </a:r>
          </a:p>
          <a:p>
            <a:pPr algn="ctr"/>
            <a:r>
              <a:rPr lang="en-US" dirty="0"/>
              <a:t>Fall 2023</a:t>
            </a:r>
          </a:p>
        </p:txBody>
      </p:sp>
    </p:spTree>
    <p:extLst>
      <p:ext uri="{BB962C8B-B14F-4D97-AF65-F5344CB8AC3E}">
        <p14:creationId xmlns:p14="http://schemas.microsoft.com/office/powerpoint/2010/main" val="42978669"/>
      </p:ext>
    </p:extLst>
  </p:cSld>
  <p:clrMapOvr>
    <a:masterClrMapping/>
  </p:clrMapOvr>
  <mc:AlternateContent xmlns:mc="http://schemas.openxmlformats.org/markup-compatibility/2006" xmlns:p14="http://schemas.microsoft.com/office/powerpoint/2010/main">
    <mc:Choice Requires="p14">
      <p:transition spd="slow" p14:dur="2000" advTm="1999"/>
    </mc:Choice>
    <mc:Fallback xmlns="">
      <p:transition spd="slow" advTm="19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7620000" cy="1325562"/>
          </a:xfrm>
        </p:spPr>
        <p:txBody>
          <a:bodyPr/>
          <a:lstStyle/>
          <a:p>
            <a:r>
              <a:rPr lang="en-US" dirty="0"/>
              <a:t>Knowledge of Mars before the modern era</a:t>
            </a:r>
          </a:p>
        </p:txBody>
      </p:sp>
      <p:sp>
        <p:nvSpPr>
          <p:cNvPr id="3" name="Content Placeholder 2"/>
          <p:cNvSpPr>
            <a:spLocks noGrp="1"/>
          </p:cNvSpPr>
          <p:nvPr>
            <p:ph idx="1"/>
          </p:nvPr>
        </p:nvSpPr>
        <p:spPr/>
        <p:txBody>
          <a:bodyPr>
            <a:normAutofit lnSpcReduction="10000"/>
          </a:bodyPr>
          <a:lstStyle/>
          <a:p>
            <a:r>
              <a:rPr lang="en-US" dirty="0"/>
              <a:t>Aristarchus of Samos (c. 310 – c. 230 BCE) presented the first known heliocentric model of the solar system</a:t>
            </a:r>
          </a:p>
          <a:p>
            <a:r>
              <a:rPr lang="en-US" dirty="0"/>
              <a:t>The geocentric model in the </a:t>
            </a:r>
            <a:r>
              <a:rPr lang="en-US" i="1" dirty="0"/>
              <a:t>Almagest</a:t>
            </a:r>
            <a:r>
              <a:rPr lang="en-US" dirty="0"/>
              <a:t> of Ptolemy (</a:t>
            </a:r>
            <a:r>
              <a:rPr lang="ru-RU" dirty="0"/>
              <a:t>c</a:t>
            </a:r>
            <a:r>
              <a:rPr lang="en-US" dirty="0"/>
              <a:t>irca</a:t>
            </a:r>
            <a:r>
              <a:rPr lang="ru-RU" dirty="0"/>
              <a:t> 100 – </a:t>
            </a:r>
            <a:r>
              <a:rPr lang="ru-RU" dirty="0" err="1"/>
              <a:t>c</a:t>
            </a:r>
            <a:r>
              <a:rPr lang="en-US" dirty="0"/>
              <a:t>irca</a:t>
            </a:r>
            <a:r>
              <a:rPr lang="ru-RU" dirty="0"/>
              <a:t> 170 AD)</a:t>
            </a:r>
            <a:r>
              <a:rPr lang="en-US" dirty="0"/>
              <a:t> dominated astronomy for over 1300 years</a:t>
            </a:r>
          </a:p>
          <a:p>
            <a:r>
              <a:rPr lang="en-US" dirty="0"/>
              <a:t>Copernicus (1473 – 1543) provided convincing evidence of the heliocentric solar system</a:t>
            </a:r>
          </a:p>
          <a:p>
            <a:r>
              <a:rPr lang="en-US" dirty="0"/>
              <a:t>Galileo (1564 – 1642) was the first to see Mars through a telescope</a:t>
            </a:r>
          </a:p>
          <a:p>
            <a:r>
              <a:rPr lang="en-US" dirty="0"/>
              <a:t>Mars was first mapped by Christian Huygens in 1659, who saw the ice caps, and measured the diameter and day length</a:t>
            </a:r>
          </a:p>
          <a:p>
            <a:r>
              <a:rPr lang="en-US" dirty="0"/>
              <a:t>In 1704 Jacques Philippe Maraldi observed periodic changes in the sizes of the ice caps</a:t>
            </a:r>
          </a:p>
          <a:p>
            <a:r>
              <a:rPr lang="en-US" dirty="0"/>
              <a:t>In the 1870s Eugène M. Antoniadi saw windblown dust storms </a:t>
            </a:r>
          </a:p>
          <a:p>
            <a:endParaRPr lang="en-US" dirty="0"/>
          </a:p>
        </p:txBody>
      </p:sp>
    </p:spTree>
    <p:extLst>
      <p:ext uri="{BB962C8B-B14F-4D97-AF65-F5344CB8AC3E}">
        <p14:creationId xmlns:p14="http://schemas.microsoft.com/office/powerpoint/2010/main" val="3365445981"/>
      </p:ext>
    </p:extLst>
  </p:cSld>
  <p:clrMapOvr>
    <a:masterClrMapping/>
  </p:clrMapOvr>
  <mc:AlternateContent xmlns:mc="http://schemas.openxmlformats.org/markup-compatibility/2006" xmlns:p14="http://schemas.microsoft.com/office/powerpoint/2010/main">
    <mc:Choice Requires="p14">
      <p:transition spd="slow" p14:dur="2000" advTm="132"/>
    </mc:Choice>
    <mc:Fallback xmlns="">
      <p:transition spd="slow" advTm="13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7620000" cy="982662"/>
          </a:xfrm>
        </p:spPr>
        <p:txBody>
          <a:bodyPr/>
          <a:lstStyle/>
          <a:p>
            <a:r>
              <a:rPr lang="en-US" dirty="0"/>
              <a:t>Percival Lowell</a:t>
            </a:r>
          </a:p>
        </p:txBody>
      </p:sp>
      <p:sp>
        <p:nvSpPr>
          <p:cNvPr id="3" name="Content Placeholder 2"/>
          <p:cNvSpPr>
            <a:spLocks noGrp="1"/>
          </p:cNvSpPr>
          <p:nvPr>
            <p:ph idx="1"/>
          </p:nvPr>
        </p:nvSpPr>
        <p:spPr>
          <a:xfrm>
            <a:off x="457200" y="1320800"/>
            <a:ext cx="3987800" cy="5067300"/>
          </a:xfrm>
        </p:spPr>
        <p:txBody>
          <a:bodyPr>
            <a:normAutofit lnSpcReduction="10000"/>
          </a:bodyPr>
          <a:lstStyle/>
          <a:p>
            <a:r>
              <a:rPr lang="en-US" dirty="0"/>
              <a:t>American businessman and amateur astronomer (1855-1916)</a:t>
            </a:r>
          </a:p>
          <a:p>
            <a:r>
              <a:rPr lang="en-US" dirty="0"/>
              <a:t>Founded Lowell Observatory outside of Flagstaff, AZ</a:t>
            </a:r>
          </a:p>
          <a:p>
            <a:r>
              <a:rPr lang="en-US" dirty="0"/>
              <a:t>Studied, photographed and drew Mars from 1893 to 1908</a:t>
            </a:r>
          </a:p>
          <a:p>
            <a:r>
              <a:rPr lang="en-US" dirty="0"/>
              <a:t>Believed he saw canals, oases, and crop cycles</a:t>
            </a:r>
          </a:p>
          <a:p>
            <a:r>
              <a:rPr lang="en-US" dirty="0"/>
              <a:t>Mostly rejected by the scientific community, but highly popular</a:t>
            </a:r>
          </a:p>
          <a:p>
            <a:r>
              <a:rPr lang="en-US" dirty="0"/>
              <a:t>Stimulated science fiction!</a:t>
            </a:r>
          </a:p>
          <a:p>
            <a:r>
              <a:rPr lang="en-US" dirty="0"/>
              <a:t>Work continued by Earl Slipher until 1961</a:t>
            </a:r>
          </a:p>
          <a:p>
            <a:endParaRPr lang="en-US" dirty="0"/>
          </a:p>
          <a:p>
            <a:endParaRPr lang="en-US" dirty="0"/>
          </a:p>
        </p:txBody>
      </p:sp>
      <p:pic>
        <p:nvPicPr>
          <p:cNvPr id="4" name="Picture 3" descr="LowellObservator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5000" y="1131570"/>
            <a:ext cx="3927582" cy="5472430"/>
          </a:xfrm>
          <a:prstGeom prst="rect">
            <a:avLst/>
          </a:prstGeom>
        </p:spPr>
      </p:pic>
    </p:spTree>
    <p:extLst>
      <p:ext uri="{BB962C8B-B14F-4D97-AF65-F5344CB8AC3E}">
        <p14:creationId xmlns:p14="http://schemas.microsoft.com/office/powerpoint/2010/main" val="3044599408"/>
      </p:ext>
    </p:extLst>
  </p:cSld>
  <p:clrMapOvr>
    <a:masterClrMapping/>
  </p:clrMapOvr>
  <mc:AlternateContent xmlns:mc="http://schemas.openxmlformats.org/markup-compatibility/2006" xmlns:p14="http://schemas.microsoft.com/office/powerpoint/2010/main">
    <mc:Choice Requires="p14">
      <p:transition spd="slow" p14:dur="2000" advTm="282"/>
    </mc:Choice>
    <mc:Fallback xmlns="">
      <p:transition spd="slow" advTm="28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7620000" cy="1325562"/>
          </a:xfrm>
        </p:spPr>
        <p:txBody>
          <a:bodyPr/>
          <a:lstStyle/>
          <a:p>
            <a:r>
              <a:rPr lang="en-US" dirty="0"/>
              <a:t>Knowledge of Mars before the space age</a:t>
            </a:r>
          </a:p>
        </p:txBody>
      </p:sp>
      <p:sp>
        <p:nvSpPr>
          <p:cNvPr id="3" name="Content Placeholder 2"/>
          <p:cNvSpPr>
            <a:spLocks noGrp="1"/>
          </p:cNvSpPr>
          <p:nvPr>
            <p:ph idx="1"/>
          </p:nvPr>
        </p:nvSpPr>
        <p:spPr/>
        <p:txBody>
          <a:bodyPr>
            <a:normAutofit/>
          </a:bodyPr>
          <a:lstStyle/>
          <a:p>
            <a:r>
              <a:rPr lang="en-US" dirty="0"/>
              <a:t>In 1924 American astronomers Seth Nicholson and Edison Pettit, working at Mount Wilson Observatory used a vacuum </a:t>
            </a:r>
            <a:r>
              <a:rPr lang="en-US" b="1" dirty="0"/>
              <a:t>thermocouple</a:t>
            </a:r>
            <a:r>
              <a:rPr lang="en-US" dirty="0"/>
              <a:t> to estimate the temperature as −90 °F (−68 °C) at the pole and 45 °F (7 °C) at the equator.  Americans William Coblentz and Carl Lampland showed that the nighttime temperature dropped to −121 °F (−85 °C)</a:t>
            </a:r>
          </a:p>
          <a:p>
            <a:r>
              <a:rPr lang="en-US" dirty="0"/>
              <a:t>In 1926 Walter Adams used </a:t>
            </a:r>
            <a:r>
              <a:rPr lang="en-US" b="1" dirty="0"/>
              <a:t>spectroscopy</a:t>
            </a:r>
            <a:r>
              <a:rPr lang="en-US" dirty="0"/>
              <a:t> to measure the amount of oxygen and water vapor in the atmosphere.  He determined that "extreme desert conditions" were prevalent on Mars.  In 1934, Adams and Theodore Dunham Jr. found that the amount of oxygen in the atmosphere of Mars was less than one percent of the amount on Earth.</a:t>
            </a:r>
          </a:p>
        </p:txBody>
      </p:sp>
    </p:spTree>
    <p:extLst>
      <p:ext uri="{BB962C8B-B14F-4D97-AF65-F5344CB8AC3E}">
        <p14:creationId xmlns:p14="http://schemas.microsoft.com/office/powerpoint/2010/main" val="2187333115"/>
      </p:ext>
    </p:extLst>
  </p:cSld>
  <p:clrMapOvr>
    <a:masterClrMapping/>
  </p:clrMapOvr>
  <mc:AlternateContent xmlns:mc="http://schemas.openxmlformats.org/markup-compatibility/2006" xmlns:p14="http://schemas.microsoft.com/office/powerpoint/2010/main">
    <mc:Choice Requires="p14">
      <p:transition spd="slow" p14:dur="2000" advTm="415"/>
    </mc:Choice>
    <mc:Fallback xmlns="">
      <p:transition spd="slow" advTm="41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ECF8-42E9-FB09-2988-1013BF72E80F}"/>
              </a:ext>
            </a:extLst>
          </p:cNvPr>
          <p:cNvSpPr>
            <a:spLocks noGrp="1"/>
          </p:cNvSpPr>
          <p:nvPr>
            <p:ph type="title"/>
          </p:nvPr>
        </p:nvSpPr>
        <p:spPr>
          <a:xfrm>
            <a:off x="457200" y="121553"/>
            <a:ext cx="7620000" cy="671293"/>
          </a:xfrm>
        </p:spPr>
        <p:txBody>
          <a:bodyPr/>
          <a:lstStyle/>
          <a:p>
            <a:r>
              <a:rPr lang="en-US" dirty="0"/>
              <a:t>More facts about Mars</a:t>
            </a:r>
          </a:p>
        </p:txBody>
      </p:sp>
      <p:sp>
        <p:nvSpPr>
          <p:cNvPr id="3" name="Content Placeholder 2">
            <a:extLst>
              <a:ext uri="{FF2B5EF4-FFF2-40B4-BE49-F238E27FC236}">
                <a16:creationId xmlns:a16="http://schemas.microsoft.com/office/drawing/2014/main" id="{F74D3F4F-6E95-A75F-0A47-414F4D96CEFB}"/>
              </a:ext>
            </a:extLst>
          </p:cNvPr>
          <p:cNvSpPr>
            <a:spLocks noGrp="1"/>
          </p:cNvSpPr>
          <p:nvPr>
            <p:ph idx="1"/>
          </p:nvPr>
        </p:nvSpPr>
        <p:spPr>
          <a:xfrm>
            <a:off x="457200" y="893379"/>
            <a:ext cx="7620000" cy="5507421"/>
          </a:xfrm>
        </p:spPr>
        <p:txBody>
          <a:bodyPr>
            <a:normAutofit/>
          </a:bodyPr>
          <a:lstStyle/>
          <a:p>
            <a:r>
              <a:rPr lang="en-US" dirty="0">
                <a:solidFill>
                  <a:srgbClr val="3A3A3A"/>
                </a:solidFill>
                <a:latin typeface="Metropolis"/>
              </a:rPr>
              <a:t>Sun-Mars distance varies from 128 to 155 million miles</a:t>
            </a:r>
            <a:endParaRPr lang="en-US" dirty="0"/>
          </a:p>
          <a:p>
            <a:r>
              <a:rPr lang="en-US" dirty="0"/>
              <a:t>From </a:t>
            </a:r>
            <a:r>
              <a:rPr lang="en-US" dirty="0">
                <a:hlinkClick r:id="rId2"/>
              </a:rPr>
              <a:t>https://solarsystem.nasa.gov/planets/mars/in-depth/</a:t>
            </a:r>
            <a:endParaRPr lang="en-US" dirty="0"/>
          </a:p>
          <a:p>
            <a:pPr lvl="1"/>
            <a:r>
              <a:rPr lang="en-US" dirty="0"/>
              <a:t>“</a:t>
            </a:r>
            <a:r>
              <a:rPr lang="en-US" b="0" i="0" dirty="0">
                <a:solidFill>
                  <a:srgbClr val="3A3A3A"/>
                </a:solidFill>
                <a:effectLst/>
                <a:latin typeface="Metropolis"/>
              </a:rPr>
              <a:t>As Mars orbits the Sun, it completes one rotation every 24.6 hours. Martian days are called sols – short for ‘solar day.’ A year on Mars lasts 669.6 sols, which is the same as 687 Earth days.</a:t>
            </a:r>
          </a:p>
          <a:p>
            <a:pPr lvl="1"/>
            <a:r>
              <a:rPr lang="en-US" b="0" i="0" dirty="0">
                <a:solidFill>
                  <a:srgbClr val="3A3A3A"/>
                </a:solidFill>
                <a:effectLst/>
                <a:latin typeface="Metropolis"/>
              </a:rPr>
              <a:t>“Mars' axis of rotation is tilted 25 degrees with respect to the plane of its orbit around the Sun. […Earth’s is 23.4 degrees]. [Mars’ seasons last longer than] seasons here on Earth since Mars takes longer to orbit the Sun, [and are uneven] … because of Mars' elliptical, egg-shaped orbit around the Sun.</a:t>
            </a:r>
          </a:p>
          <a:p>
            <a:pPr lvl="1"/>
            <a:r>
              <a:rPr lang="en-US" b="0" i="0" dirty="0">
                <a:solidFill>
                  <a:srgbClr val="3A3A3A"/>
                </a:solidFill>
                <a:effectLst/>
                <a:latin typeface="Metropolis"/>
              </a:rPr>
              <a:t>“Spring in the northern hemisphere (autumn in the southern) is the longest season at 194 sols. Autumn in the northern hemisphere … is the shortest at 142 days. Northern winter … is 154 sols, and northern summer … is 178 sols.”</a:t>
            </a:r>
          </a:p>
        </p:txBody>
      </p:sp>
    </p:spTree>
    <p:extLst>
      <p:ext uri="{BB962C8B-B14F-4D97-AF65-F5344CB8AC3E}">
        <p14:creationId xmlns:p14="http://schemas.microsoft.com/office/powerpoint/2010/main" val="2228502331"/>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2529-10AF-724C-7725-5E9DB35C747D}"/>
              </a:ext>
            </a:extLst>
          </p:cNvPr>
          <p:cNvSpPr>
            <a:spLocks noGrp="1"/>
          </p:cNvSpPr>
          <p:nvPr>
            <p:ph type="title"/>
          </p:nvPr>
        </p:nvSpPr>
        <p:spPr>
          <a:xfrm>
            <a:off x="457200" y="53236"/>
            <a:ext cx="7620000" cy="807928"/>
          </a:xfrm>
        </p:spPr>
        <p:txBody>
          <a:bodyPr/>
          <a:lstStyle/>
          <a:p>
            <a:r>
              <a:rPr lang="en-US" dirty="0"/>
              <a:t>Hohmann Transfer Orbit</a:t>
            </a:r>
          </a:p>
        </p:txBody>
      </p:sp>
      <p:sp>
        <p:nvSpPr>
          <p:cNvPr id="3" name="Content Placeholder 2">
            <a:extLst>
              <a:ext uri="{FF2B5EF4-FFF2-40B4-BE49-F238E27FC236}">
                <a16:creationId xmlns:a16="http://schemas.microsoft.com/office/drawing/2014/main" id="{2B23BE97-3BF1-9461-3D53-0DB1866EA504}"/>
              </a:ext>
            </a:extLst>
          </p:cNvPr>
          <p:cNvSpPr>
            <a:spLocks noGrp="1"/>
          </p:cNvSpPr>
          <p:nvPr>
            <p:ph idx="1"/>
          </p:nvPr>
        </p:nvSpPr>
        <p:spPr>
          <a:xfrm>
            <a:off x="457200" y="935421"/>
            <a:ext cx="7620000" cy="588579"/>
          </a:xfrm>
        </p:spPr>
        <p:txBody>
          <a:bodyPr/>
          <a:lstStyle/>
          <a:p>
            <a:r>
              <a:rPr lang="en-US" dirty="0">
                <a:hlinkClick r:id="rId2"/>
              </a:rPr>
              <a:t>Hohmann Transfer Orbit (1:00)</a:t>
            </a:r>
            <a:endParaRPr lang="en-US" dirty="0"/>
          </a:p>
        </p:txBody>
      </p:sp>
      <p:pic>
        <p:nvPicPr>
          <p:cNvPr id="5" name="Picture 4" descr="A graph of a graph showing the space launch&#10;&#10;Description automatically generated">
            <a:extLst>
              <a:ext uri="{FF2B5EF4-FFF2-40B4-BE49-F238E27FC236}">
                <a16:creationId xmlns:a16="http://schemas.microsoft.com/office/drawing/2014/main" id="{037B9BDD-8C6B-E9D4-9BE2-8C71CC9A6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28" y="1450428"/>
            <a:ext cx="7772400" cy="4605188"/>
          </a:xfrm>
          <a:prstGeom prst="rect">
            <a:avLst/>
          </a:prstGeom>
        </p:spPr>
      </p:pic>
    </p:spTree>
    <p:extLst>
      <p:ext uri="{BB962C8B-B14F-4D97-AF65-F5344CB8AC3E}">
        <p14:creationId xmlns:p14="http://schemas.microsoft.com/office/powerpoint/2010/main" val="4079557981"/>
      </p:ext>
    </p:extLst>
  </p:cSld>
  <p:clrMapOvr>
    <a:masterClrMapping/>
  </p:clrMapOvr>
  <mc:AlternateContent xmlns:mc="http://schemas.openxmlformats.org/markup-compatibility/2006" xmlns:p14="http://schemas.microsoft.com/office/powerpoint/2010/main">
    <mc:Choice Requires="p14">
      <p:transition spd="slow" p14:dur="2000" advTm="223"/>
    </mc:Choice>
    <mc:Fallback xmlns="">
      <p:transition spd="slow" advTm="22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86DD-F4F1-D02E-D0A1-CA461047C564}"/>
              </a:ext>
            </a:extLst>
          </p:cNvPr>
          <p:cNvSpPr>
            <a:spLocks noGrp="1"/>
          </p:cNvSpPr>
          <p:nvPr>
            <p:ph type="title"/>
          </p:nvPr>
        </p:nvSpPr>
        <p:spPr>
          <a:xfrm>
            <a:off x="457200" y="73572"/>
            <a:ext cx="7620000" cy="1344066"/>
          </a:xfrm>
        </p:spPr>
        <p:txBody>
          <a:bodyPr/>
          <a:lstStyle/>
          <a:p>
            <a:r>
              <a:rPr lang="en-US" dirty="0"/>
              <a:t>Some challenges for visiting Mars</a:t>
            </a:r>
          </a:p>
        </p:txBody>
      </p:sp>
      <p:sp>
        <p:nvSpPr>
          <p:cNvPr id="3" name="Content Placeholder 2">
            <a:extLst>
              <a:ext uri="{FF2B5EF4-FFF2-40B4-BE49-F238E27FC236}">
                <a16:creationId xmlns:a16="http://schemas.microsoft.com/office/drawing/2014/main" id="{9E88C902-721A-30A5-0C4F-6FFA25B9A123}"/>
              </a:ext>
            </a:extLst>
          </p:cNvPr>
          <p:cNvSpPr>
            <a:spLocks noGrp="1"/>
          </p:cNvSpPr>
          <p:nvPr>
            <p:ph idx="1"/>
          </p:nvPr>
        </p:nvSpPr>
        <p:spPr>
          <a:xfrm>
            <a:off x="457200" y="1417638"/>
            <a:ext cx="7620000" cy="4983162"/>
          </a:xfrm>
        </p:spPr>
        <p:txBody>
          <a:bodyPr/>
          <a:lstStyle/>
          <a:p>
            <a:r>
              <a:rPr lang="en-US" dirty="0"/>
              <a:t>Launch periods/windows and trajectory planning</a:t>
            </a:r>
          </a:p>
          <a:p>
            <a:r>
              <a:rPr lang="en-US" dirty="0"/>
              <a:t>Rockets powerful and reliable enough</a:t>
            </a:r>
          </a:p>
          <a:p>
            <a:r>
              <a:rPr lang="en-US" dirty="0"/>
              <a:t>Rocket guidance</a:t>
            </a:r>
          </a:p>
          <a:p>
            <a:r>
              <a:rPr lang="en-US" dirty="0"/>
              <a:t>Cost, reliability, and capability (weight) trade-offs</a:t>
            </a:r>
          </a:p>
          <a:p>
            <a:r>
              <a:rPr lang="en-US" dirty="0"/>
              <a:t>Choice of scientific instruments</a:t>
            </a:r>
          </a:p>
          <a:p>
            <a:r>
              <a:rPr lang="en-US" dirty="0"/>
              <a:t>Entry, descent and landing</a:t>
            </a:r>
          </a:p>
          <a:p>
            <a:r>
              <a:rPr lang="en-US" dirty="0"/>
              <a:t>Effects of radiation, low temperature, temperature change, dust, and low gravity on equipment</a:t>
            </a:r>
          </a:p>
          <a:p>
            <a:r>
              <a:rPr lang="en-US" dirty="0"/>
              <a:t>Known unknowns</a:t>
            </a:r>
          </a:p>
          <a:p>
            <a:r>
              <a:rPr lang="en-US" dirty="0"/>
              <a:t>Unknown unknowns</a:t>
            </a:r>
          </a:p>
          <a:p>
            <a:endParaRPr lang="en-US" dirty="0"/>
          </a:p>
        </p:txBody>
      </p:sp>
    </p:spTree>
    <p:extLst>
      <p:ext uri="{BB962C8B-B14F-4D97-AF65-F5344CB8AC3E}">
        <p14:creationId xmlns:p14="http://schemas.microsoft.com/office/powerpoint/2010/main" val="3851653404"/>
      </p:ext>
    </p:extLst>
  </p:cSld>
  <p:clrMapOvr>
    <a:masterClrMapping/>
  </p:clrMapOvr>
  <mc:AlternateContent xmlns:mc="http://schemas.openxmlformats.org/markup-compatibility/2006" xmlns:p14="http://schemas.microsoft.com/office/powerpoint/2010/main">
    <mc:Choice Requires="p14">
      <p:transition spd="slow" p14:dur="2000" advTm="172"/>
    </mc:Choice>
    <mc:Fallback xmlns="">
      <p:transition spd="slow" advTm="1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7620000" cy="1029228"/>
          </a:xfrm>
        </p:spPr>
        <p:txBody>
          <a:bodyPr/>
          <a:lstStyle/>
          <a:p>
            <a:r>
              <a:rPr lang="en-US" sz="4400" dirty="0"/>
              <a:t>Early USSR Missions</a:t>
            </a:r>
          </a:p>
        </p:txBody>
      </p:sp>
      <p:sp>
        <p:nvSpPr>
          <p:cNvPr id="3" name="Content Placeholder 2"/>
          <p:cNvSpPr>
            <a:spLocks noGrp="1"/>
          </p:cNvSpPr>
          <p:nvPr>
            <p:ph idx="1"/>
          </p:nvPr>
        </p:nvSpPr>
        <p:spPr>
          <a:xfrm>
            <a:off x="457200" y="1168400"/>
            <a:ext cx="7620000" cy="4800600"/>
          </a:xfrm>
        </p:spPr>
        <p:txBody>
          <a:bodyPr>
            <a:normAutofit/>
          </a:bodyPr>
          <a:lstStyle/>
          <a:p>
            <a:r>
              <a:rPr lang="en-US" dirty="0"/>
              <a:t>Soviet Mars missions, based on Venera hardware, were far from successful, with nine failures from 1960 to 1969.</a:t>
            </a:r>
          </a:p>
          <a:p>
            <a:r>
              <a:rPr lang="en-US" dirty="0"/>
              <a:t>November 1962: Soviet Mars 1</a:t>
            </a:r>
          </a:p>
          <a:p>
            <a:pPr lvl="1"/>
            <a:r>
              <a:rPr lang="en-US" dirty="0"/>
              <a:t>Upper stage fired out of Earth orbit towards Mars</a:t>
            </a:r>
          </a:p>
          <a:p>
            <a:pPr lvl="1"/>
            <a:r>
              <a:rPr lang="en-US" dirty="0"/>
              <a:t>An attitude control valve failed, expending all its N</a:t>
            </a:r>
            <a:r>
              <a:rPr lang="en-US" baseline="-25000" dirty="0"/>
              <a:t>2</a:t>
            </a:r>
            <a:r>
              <a:rPr lang="en-US" dirty="0"/>
              <a:t> gas</a:t>
            </a:r>
          </a:p>
          <a:p>
            <a:pPr lvl="1"/>
            <a:r>
              <a:rPr lang="en-US" dirty="0"/>
              <a:t>Backup gyro control kept solar panels pointed to the sun</a:t>
            </a:r>
          </a:p>
          <a:p>
            <a:pPr lvl="1"/>
            <a:r>
              <a:rPr lang="en-US" dirty="0"/>
              <a:t>Successfully collected interplanetary data</a:t>
            </a:r>
          </a:p>
          <a:p>
            <a:pPr lvl="1"/>
            <a:r>
              <a:rPr lang="en-US" dirty="0"/>
              <a:t>Lost antenna pointing and flew by Mars at 122,000 miles in June 1963</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90976565"/>
      </p:ext>
    </p:extLst>
  </p:cSld>
  <p:clrMapOvr>
    <a:masterClrMapping/>
  </p:clrMapOvr>
  <mc:AlternateContent xmlns:mc="http://schemas.openxmlformats.org/markup-compatibility/2006" xmlns:p14="http://schemas.microsoft.com/office/powerpoint/2010/main">
    <mc:Choice Requires="p14">
      <p:transition spd="slow" p14:dur="2000" advTm="226"/>
    </mc:Choice>
    <mc:Fallback xmlns="">
      <p:transition spd="slow" advTm="22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US Mariners and JPL</a:t>
            </a:r>
          </a:p>
        </p:txBody>
      </p:sp>
      <p:sp>
        <p:nvSpPr>
          <p:cNvPr id="3" name="Content Placeholder 2"/>
          <p:cNvSpPr>
            <a:spLocks noGrp="1"/>
          </p:cNvSpPr>
          <p:nvPr>
            <p:ph idx="1"/>
          </p:nvPr>
        </p:nvSpPr>
        <p:spPr>
          <a:xfrm>
            <a:off x="457200" y="1041401"/>
            <a:ext cx="7620000" cy="5359399"/>
          </a:xfrm>
        </p:spPr>
        <p:txBody>
          <a:bodyPr>
            <a:normAutofit/>
          </a:bodyPr>
          <a:lstStyle/>
          <a:p>
            <a:r>
              <a:rPr lang="en-US" dirty="0"/>
              <a:t>Spacecraft built by JPL (Jet Propulsion Laboratory)</a:t>
            </a:r>
          </a:p>
          <a:p>
            <a:r>
              <a:rPr lang="en-US" dirty="0"/>
              <a:t>Total Mariner 1-10 cost: $554 million ($5.4 billion today)</a:t>
            </a:r>
          </a:p>
          <a:p>
            <a:r>
              <a:rPr lang="en-US" dirty="0"/>
              <a:t>JPL</a:t>
            </a:r>
          </a:p>
          <a:p>
            <a:pPr lvl="1"/>
            <a:r>
              <a:rPr lang="en-US" dirty="0"/>
              <a:t>Started as the rocket propulsion lab of Theodore Von Kármán in the 1930s at Caltech University</a:t>
            </a:r>
          </a:p>
          <a:p>
            <a:pPr lvl="1"/>
            <a:r>
              <a:rPr lang="en-US" dirty="0"/>
              <a:t>Located off-campus, in a 168-acre canyon north of the Rose Bowl</a:t>
            </a:r>
          </a:p>
          <a:p>
            <a:pPr lvl="1"/>
            <a:r>
              <a:rPr lang="en-US" dirty="0"/>
              <a:t>1943: Hired by the US army to understand, duplicate, and improve on the German V-2 rockets.  Took the name JPL.</a:t>
            </a:r>
          </a:p>
          <a:p>
            <a:pPr lvl="1"/>
            <a:r>
              <a:rPr lang="en-US" dirty="0"/>
              <a:t>Worked with Army Ballistic Missile Agency to launch the first US satellite, Explorer 1, in 1958</a:t>
            </a:r>
          </a:p>
          <a:p>
            <a:pPr lvl="1"/>
            <a:r>
              <a:rPr lang="en-US" dirty="0"/>
              <a:t>Transferred from Army to NASA in December 1958</a:t>
            </a:r>
          </a:p>
          <a:p>
            <a:pPr lvl="1"/>
            <a:r>
              <a:rPr lang="en-US" dirty="0"/>
              <a:t>Got Mariner Program contract in 1960</a:t>
            </a:r>
          </a:p>
          <a:p>
            <a:pPr lvl="1"/>
            <a:endParaRPr lang="en-US" dirty="0"/>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2587502157"/>
      </p:ext>
    </p:extLst>
  </p:cSld>
  <p:clrMapOvr>
    <a:masterClrMapping/>
  </p:clrMapOvr>
  <mc:AlternateContent xmlns:mc="http://schemas.openxmlformats.org/markup-compatibility/2006" xmlns:p14="http://schemas.microsoft.com/office/powerpoint/2010/main">
    <mc:Choice Requires="p14">
      <p:transition spd="slow" p14:dur="2000" advTm="972"/>
    </mc:Choice>
    <mc:Fallback xmlns="">
      <p:transition spd="slow" advTm="97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Mariners 1 and 2 (to Venus)</a:t>
            </a:r>
          </a:p>
        </p:txBody>
      </p:sp>
      <p:sp>
        <p:nvSpPr>
          <p:cNvPr id="3" name="Content Placeholder 2"/>
          <p:cNvSpPr>
            <a:spLocks noGrp="1"/>
          </p:cNvSpPr>
          <p:nvPr>
            <p:ph idx="1"/>
          </p:nvPr>
        </p:nvSpPr>
        <p:spPr>
          <a:xfrm>
            <a:off x="457200" y="1041401"/>
            <a:ext cx="7620000" cy="5401929"/>
          </a:xfrm>
        </p:spPr>
        <p:txBody>
          <a:bodyPr>
            <a:normAutofit lnSpcReduction="10000"/>
          </a:bodyPr>
          <a:lstStyle/>
          <a:p>
            <a:r>
              <a:rPr lang="en-US" sz="2400" dirty="0"/>
              <a:t>July 1962, Mariner I was supposed to fly by Venus.  It was destroyed approximately 5 minutes after liftoff by the Air Force Range Safety Officer when its malfunctioning Atlas-Agena rocket went off course.</a:t>
            </a:r>
          </a:p>
          <a:p>
            <a:r>
              <a:rPr lang="en-US" sz="2400" dirty="0"/>
              <a:t>NASA Space Science Coordinated Archive: “[T]he Mariner 1 Post Flight Review Board determined that the omission of a superscript overbar when translating the handwritten equations into the coded computer instructions allowed transmission of incorrect guidance signals (basically instantaneous values instead of smoothed values) to the spacecraft [...] This caused the rocket to swing automatically into a series of unnecessary course corrections with erroneous steering commands which finally threw the spacecraft off course.”</a:t>
            </a:r>
          </a:p>
          <a:p>
            <a:r>
              <a:rPr lang="en-US" sz="2400" dirty="0"/>
              <a:t>Mariner 2 successfully flew by Venus in August 1962</a:t>
            </a:r>
          </a:p>
          <a:p>
            <a:endParaRPr lang="en-US" sz="2400" dirty="0"/>
          </a:p>
          <a:p>
            <a:endParaRPr lang="en-US" dirty="0"/>
          </a:p>
          <a:p>
            <a:pPr lvl="1"/>
            <a:endParaRPr lang="en-US" dirty="0"/>
          </a:p>
          <a:p>
            <a:pPr lvl="1"/>
            <a:endParaRPr lang="en-US" dirty="0"/>
          </a:p>
        </p:txBody>
      </p:sp>
    </p:spTree>
    <p:extLst>
      <p:ext uri="{BB962C8B-B14F-4D97-AF65-F5344CB8AC3E}">
        <p14:creationId xmlns:p14="http://schemas.microsoft.com/office/powerpoint/2010/main" val="3455483796"/>
      </p:ext>
    </p:extLst>
  </p:cSld>
  <p:clrMapOvr>
    <a:masterClrMapping/>
  </p:clrMapOvr>
  <mc:AlternateContent xmlns:mc="http://schemas.openxmlformats.org/markup-compatibility/2006" xmlns:p14="http://schemas.microsoft.com/office/powerpoint/2010/main">
    <mc:Choice Requires="p14">
      <p:transition spd="slow" p14:dur="2000" advTm="4104"/>
    </mc:Choice>
    <mc:Fallback xmlns="">
      <p:transition spd="slow" advTm="410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8229600" cy="953029"/>
          </a:xfrm>
        </p:spPr>
        <p:txBody>
          <a:bodyPr/>
          <a:lstStyle/>
          <a:p>
            <a:r>
              <a:rPr lang="en-US" sz="4400" dirty="0"/>
              <a:t>To Mars: Mariner 3/4 construction</a:t>
            </a:r>
          </a:p>
        </p:txBody>
      </p:sp>
      <p:sp>
        <p:nvSpPr>
          <p:cNvPr id="3" name="Content Placeholder 2"/>
          <p:cNvSpPr>
            <a:spLocks noGrp="1"/>
          </p:cNvSpPr>
          <p:nvPr>
            <p:ph idx="1"/>
          </p:nvPr>
        </p:nvSpPr>
        <p:spPr>
          <a:xfrm>
            <a:off x="457200" y="1041401"/>
            <a:ext cx="7620000" cy="5359399"/>
          </a:xfrm>
        </p:spPr>
        <p:txBody>
          <a:bodyPr>
            <a:normAutofit/>
          </a:bodyPr>
          <a:lstStyle/>
          <a:p>
            <a:r>
              <a:rPr lang="en-US" dirty="0"/>
              <a:t>Mariner 3/4 cost: $83.2 million (about $807 million today)</a:t>
            </a:r>
          </a:p>
          <a:p>
            <a:r>
              <a:rPr lang="en-US" dirty="0"/>
              <a:t>Launched on a General Dynamics Atlas/Agena rocket</a:t>
            </a:r>
          </a:p>
          <a:p>
            <a:pPr lvl="1"/>
            <a:r>
              <a:rPr lang="en-US" dirty="0"/>
              <a:t>The Atlas was developed as an ICBM.  It had booster engines fueled by RP-1 (highly refined kerosene) and liquid oxygen and which were discarded when empty, and a central RP-1/LO</a:t>
            </a:r>
            <a:r>
              <a:rPr lang="en-US" baseline="-25000" dirty="0"/>
              <a:t>2</a:t>
            </a:r>
            <a:r>
              <a:rPr lang="en-US" dirty="0"/>
              <a:t> engine, both with gimbaled engines and inertial guidance.</a:t>
            </a:r>
          </a:p>
          <a:p>
            <a:pPr lvl="1"/>
            <a:r>
              <a:rPr lang="en-US" dirty="0"/>
              <a:t>The Agena used a Bell Aerosystems engine using dimethylhydrazine (DMH) as the fuel, and red fuming nitric acid (RFNA) as the oxidizer, originally developed for bomber jets. It had gimbaled nozzles for steering.</a:t>
            </a:r>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604221018"/>
      </p:ext>
    </p:extLst>
  </p:cSld>
  <p:clrMapOvr>
    <a:masterClrMapping/>
  </p:clrMapOvr>
  <mc:AlternateContent xmlns:mc="http://schemas.openxmlformats.org/markup-compatibility/2006" xmlns:p14="http://schemas.microsoft.com/office/powerpoint/2010/main">
    <mc:Choice Requires="p14">
      <p:transition spd="slow" p14:dur="2000" advTm="382"/>
    </mc:Choice>
    <mc:Fallback xmlns="">
      <p:transition spd="slow" advTm="3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Goals</a:t>
            </a:r>
          </a:p>
        </p:txBody>
      </p:sp>
      <p:sp>
        <p:nvSpPr>
          <p:cNvPr id="3" name="Content Placeholder 2"/>
          <p:cNvSpPr>
            <a:spLocks noGrp="1"/>
          </p:cNvSpPr>
          <p:nvPr>
            <p:ph idx="1"/>
          </p:nvPr>
        </p:nvSpPr>
        <p:spPr/>
        <p:txBody>
          <a:bodyPr>
            <a:normAutofit/>
          </a:bodyPr>
          <a:lstStyle/>
          <a:p>
            <a:r>
              <a:rPr lang="en-US" sz="2800" dirty="0"/>
              <a:t>Show how robotic spacecraft work</a:t>
            </a:r>
          </a:p>
          <a:p>
            <a:r>
              <a:rPr lang="en-US" sz="2800" dirty="0"/>
              <a:t>Show what they have found out about Mars</a:t>
            </a:r>
          </a:p>
          <a:p>
            <a:r>
              <a:rPr lang="en-US" sz="2800" dirty="0"/>
              <a:t>Explore the iterative interplay between the science and the engineering</a:t>
            </a:r>
          </a:p>
          <a:p>
            <a:r>
              <a:rPr lang="en-US" sz="2800" dirty="0"/>
              <a:t>Show both triumphs and failures</a:t>
            </a:r>
          </a:p>
          <a:p>
            <a:r>
              <a:rPr lang="en-US" sz="2800" dirty="0"/>
              <a:t>Show the human side of the scientists and engineers</a:t>
            </a:r>
          </a:p>
          <a:p>
            <a:r>
              <a:rPr lang="en-US" sz="2800" dirty="0"/>
              <a:t>Discuss possible future human missions to Mars</a:t>
            </a:r>
          </a:p>
          <a:p>
            <a:pPr marL="114300" indent="0">
              <a:buNone/>
            </a:pPr>
            <a:r>
              <a:rPr lang="en-US" sz="2800" dirty="0"/>
              <a:t> </a:t>
            </a:r>
          </a:p>
        </p:txBody>
      </p:sp>
    </p:spTree>
    <p:extLst>
      <p:ext uri="{BB962C8B-B14F-4D97-AF65-F5344CB8AC3E}">
        <p14:creationId xmlns:p14="http://schemas.microsoft.com/office/powerpoint/2010/main" val="1383995995"/>
      </p:ext>
    </p:extLst>
  </p:cSld>
  <p:clrMapOvr>
    <a:masterClrMapping/>
  </p:clrMapOvr>
  <mc:AlternateContent xmlns:mc="http://schemas.openxmlformats.org/markup-compatibility/2006" xmlns:p14="http://schemas.microsoft.com/office/powerpoint/2010/main">
    <mc:Choice Requires="p14">
      <p:transition spd="slow" p14:dur="2000" advTm="377"/>
    </mc:Choice>
    <mc:Fallback xmlns="">
      <p:transition spd="slow" advTm="3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6B36-CEA3-FD19-F461-C9F9E272A97B}"/>
              </a:ext>
            </a:extLst>
          </p:cNvPr>
          <p:cNvSpPr>
            <a:spLocks noGrp="1"/>
          </p:cNvSpPr>
          <p:nvPr>
            <p:ph type="title"/>
          </p:nvPr>
        </p:nvSpPr>
        <p:spPr>
          <a:xfrm>
            <a:off x="457200" y="-1259"/>
            <a:ext cx="7620000" cy="968211"/>
          </a:xfrm>
        </p:spPr>
        <p:txBody>
          <a:bodyPr/>
          <a:lstStyle/>
          <a:p>
            <a:r>
              <a:rPr lang="en-US" dirty="0"/>
              <a:t>Rocket primer</a:t>
            </a:r>
          </a:p>
        </p:txBody>
      </p:sp>
      <p:sp>
        <p:nvSpPr>
          <p:cNvPr id="3" name="Content Placeholder 2">
            <a:extLst>
              <a:ext uri="{FF2B5EF4-FFF2-40B4-BE49-F238E27FC236}">
                <a16:creationId xmlns:a16="http://schemas.microsoft.com/office/drawing/2014/main" id="{636EE157-F84A-E52A-8D22-106E8D75FA7D}"/>
              </a:ext>
            </a:extLst>
          </p:cNvPr>
          <p:cNvSpPr>
            <a:spLocks noGrp="1"/>
          </p:cNvSpPr>
          <p:nvPr>
            <p:ph idx="1"/>
          </p:nvPr>
        </p:nvSpPr>
        <p:spPr>
          <a:xfrm>
            <a:off x="457200" y="966952"/>
            <a:ext cx="5401340" cy="5423215"/>
          </a:xfrm>
        </p:spPr>
        <p:txBody>
          <a:bodyPr>
            <a:normAutofit lnSpcReduction="10000"/>
          </a:bodyPr>
          <a:lstStyle/>
          <a:p>
            <a:r>
              <a:rPr lang="en-US" dirty="0"/>
              <a:t>Based on Newton’s third law of motion: For every action there is an equal and opposite reaction</a:t>
            </a:r>
          </a:p>
          <a:p>
            <a:r>
              <a:rPr lang="en-US" dirty="0"/>
              <a:t>Main types:</a:t>
            </a:r>
          </a:p>
          <a:p>
            <a:pPr lvl="1"/>
            <a:r>
              <a:rPr lang="en-US" dirty="0"/>
              <a:t>Monopropellant produces gasses when in contact with a catalyst</a:t>
            </a:r>
          </a:p>
          <a:p>
            <a:pPr lvl="1"/>
            <a:r>
              <a:rPr lang="en-US" dirty="0"/>
              <a:t>Fuel plus oxidizer: produce gasses when mixing propellant and oxidizer</a:t>
            </a:r>
          </a:p>
          <a:p>
            <a:pPr lvl="2"/>
            <a:r>
              <a:rPr lang="en-US" dirty="0"/>
              <a:t>with an igniter (non-hypergolic)</a:t>
            </a:r>
          </a:p>
          <a:p>
            <a:pPr lvl="2"/>
            <a:r>
              <a:rPr lang="en-US" dirty="0"/>
              <a:t>without an ignitor (hypergolic fuels)</a:t>
            </a:r>
          </a:p>
          <a:p>
            <a:r>
              <a:rPr lang="en-US" dirty="0"/>
              <a:t>Gasses are expelled through a nozzle, causing the rocket to move in the opposite direction</a:t>
            </a:r>
          </a:p>
          <a:p>
            <a:r>
              <a:rPr lang="en-US" dirty="0"/>
              <a:t>Steering is with movable fins, movable (gimbaled) engines, movable exhaust nozzles, or extra “vernier” thrusters</a:t>
            </a:r>
          </a:p>
          <a:p>
            <a:endParaRPr lang="en-US" dirty="0"/>
          </a:p>
        </p:txBody>
      </p:sp>
      <p:pic>
        <p:nvPicPr>
          <p:cNvPr id="5" name="Picture 4" descr="Diagram of a fuel pump&#10;&#10;Description automatically generated">
            <a:extLst>
              <a:ext uri="{FF2B5EF4-FFF2-40B4-BE49-F238E27FC236}">
                <a16:creationId xmlns:a16="http://schemas.microsoft.com/office/drawing/2014/main" id="{94B8771C-4CC5-3222-A14D-B97377688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643" y="252173"/>
            <a:ext cx="2757194" cy="5957852"/>
          </a:xfrm>
          <a:prstGeom prst="rect">
            <a:avLst/>
          </a:prstGeom>
        </p:spPr>
      </p:pic>
    </p:spTree>
    <p:extLst>
      <p:ext uri="{BB962C8B-B14F-4D97-AF65-F5344CB8AC3E}">
        <p14:creationId xmlns:p14="http://schemas.microsoft.com/office/powerpoint/2010/main" val="1606852925"/>
      </p:ext>
    </p:extLst>
  </p:cSld>
  <p:clrMapOvr>
    <a:masterClrMapping/>
  </p:clrMapOvr>
  <mc:AlternateContent xmlns:mc="http://schemas.openxmlformats.org/markup-compatibility/2006" xmlns:p14="http://schemas.microsoft.com/office/powerpoint/2010/main">
    <mc:Choice Requires="p14">
      <p:transition spd="slow" p14:dur="2000" advTm="556"/>
    </mc:Choice>
    <mc:Fallback xmlns="">
      <p:transition spd="slow" advTm="55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73DE-E789-F9DC-AF4A-F3802F7388D0}"/>
              </a:ext>
            </a:extLst>
          </p:cNvPr>
          <p:cNvSpPr>
            <a:spLocks noGrp="1"/>
          </p:cNvSpPr>
          <p:nvPr>
            <p:ph type="title"/>
          </p:nvPr>
        </p:nvSpPr>
        <p:spPr>
          <a:xfrm>
            <a:off x="457200" y="105788"/>
            <a:ext cx="7620000" cy="702824"/>
          </a:xfrm>
        </p:spPr>
        <p:txBody>
          <a:bodyPr/>
          <a:lstStyle/>
          <a:p>
            <a:r>
              <a:rPr lang="en-US" dirty="0"/>
              <a:t>Inertial guidance</a:t>
            </a:r>
          </a:p>
        </p:txBody>
      </p:sp>
      <p:sp>
        <p:nvSpPr>
          <p:cNvPr id="3" name="Content Placeholder 2">
            <a:extLst>
              <a:ext uri="{FF2B5EF4-FFF2-40B4-BE49-F238E27FC236}">
                <a16:creationId xmlns:a16="http://schemas.microsoft.com/office/drawing/2014/main" id="{325833DA-6A1D-093F-4FB1-7910E8732A1C}"/>
              </a:ext>
            </a:extLst>
          </p:cNvPr>
          <p:cNvSpPr>
            <a:spLocks noGrp="1"/>
          </p:cNvSpPr>
          <p:nvPr>
            <p:ph idx="1"/>
          </p:nvPr>
        </p:nvSpPr>
        <p:spPr>
          <a:xfrm>
            <a:off x="457200" y="966952"/>
            <a:ext cx="7620000" cy="5433848"/>
          </a:xfrm>
        </p:spPr>
        <p:txBody>
          <a:bodyPr>
            <a:normAutofit/>
          </a:bodyPr>
          <a:lstStyle/>
          <a:p>
            <a:r>
              <a:rPr lang="en-US" sz="2800" dirty="0"/>
              <a:t>Three gyroscopes at right angles measure direction</a:t>
            </a:r>
          </a:p>
          <a:p>
            <a:r>
              <a:rPr lang="en-US" sz="2800" dirty="0"/>
              <a:t>Three accelerometers at right angles measure acceleration</a:t>
            </a:r>
          </a:p>
          <a:p>
            <a:r>
              <a:rPr lang="en-US" sz="2800" dirty="0"/>
              <a:t>Circuits integrate acceleration to get velocity</a:t>
            </a:r>
          </a:p>
          <a:p>
            <a:r>
              <a:rPr lang="en-US" sz="2800" dirty="0"/>
              <a:t>Integration of velocity produces position</a:t>
            </a:r>
          </a:p>
          <a:p>
            <a:r>
              <a:rPr lang="en-US" sz="2800" dirty="0"/>
              <a:t>Feedback relative to stored desired position keeps the rocket on trajectory</a:t>
            </a:r>
          </a:p>
          <a:p>
            <a:r>
              <a:rPr lang="en-US" sz="2800" dirty="0"/>
              <a:t>This is a form of “dead reckoning”</a:t>
            </a:r>
          </a:p>
        </p:txBody>
      </p:sp>
    </p:spTree>
    <p:extLst>
      <p:ext uri="{BB962C8B-B14F-4D97-AF65-F5344CB8AC3E}">
        <p14:creationId xmlns:p14="http://schemas.microsoft.com/office/powerpoint/2010/main" val="16464857"/>
      </p:ext>
    </p:extLst>
  </p:cSld>
  <p:clrMapOvr>
    <a:masterClrMapping/>
  </p:clrMapOvr>
  <mc:AlternateContent xmlns:mc="http://schemas.openxmlformats.org/markup-compatibility/2006" xmlns:p14="http://schemas.microsoft.com/office/powerpoint/2010/main">
    <mc:Choice Requires="p14">
      <p:transition spd="slow" p14:dur="2000" advTm="193"/>
    </mc:Choice>
    <mc:Fallback xmlns="">
      <p:transition spd="slow" advTm="1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Mariner 3/4 spacecraft</a:t>
            </a:r>
          </a:p>
        </p:txBody>
      </p:sp>
      <p:sp>
        <p:nvSpPr>
          <p:cNvPr id="3" name="Content Placeholder 2"/>
          <p:cNvSpPr>
            <a:spLocks noGrp="1"/>
          </p:cNvSpPr>
          <p:nvPr>
            <p:ph idx="1"/>
          </p:nvPr>
        </p:nvSpPr>
        <p:spPr>
          <a:xfrm>
            <a:off x="457200" y="1041401"/>
            <a:ext cx="7620000" cy="2487245"/>
          </a:xfrm>
        </p:spPr>
        <p:txBody>
          <a:bodyPr>
            <a:normAutofit/>
          </a:bodyPr>
          <a:lstStyle/>
          <a:p>
            <a:r>
              <a:rPr lang="en-US" dirty="0"/>
              <a:t>575 pounds, 54,000 parts</a:t>
            </a:r>
          </a:p>
          <a:p>
            <a:r>
              <a:rPr lang="en-US" dirty="0"/>
              <a:t>4’4” octagonal magnesium frame 1.5 feet high</a:t>
            </a:r>
          </a:p>
          <a:p>
            <a:r>
              <a:rPr lang="en-US" dirty="0"/>
              <a:t>Four solar panels: 70 square feet, 7000 cells, 300 watts</a:t>
            </a:r>
          </a:p>
          <a:p>
            <a:r>
              <a:rPr lang="en-US" dirty="0"/>
              <a:t>Rechargeable silver zinc battery, 1200 watt-hours</a:t>
            </a:r>
          </a:p>
          <a:p>
            <a:r>
              <a:rPr lang="en-US" dirty="0"/>
              <a:t>Two 10-watt microwave-band transmitters</a:t>
            </a:r>
          </a:p>
          <a:p>
            <a:r>
              <a:rPr lang="en-US" dirty="0"/>
              <a:t>Hydrazine monopropellant course correction engine</a:t>
            </a:r>
          </a:p>
          <a:p>
            <a:pPr marL="114300" indent="0">
              <a:buNone/>
            </a:pPr>
            <a:endParaRPr lang="en-US" dirty="0"/>
          </a:p>
          <a:p>
            <a:endParaRPr lang="en-US" dirty="0"/>
          </a:p>
          <a:p>
            <a:endParaRPr lang="en-US" dirty="0"/>
          </a:p>
          <a:p>
            <a:endParaRPr lang="en-US" dirty="0"/>
          </a:p>
          <a:p>
            <a:pPr lvl="1"/>
            <a:endParaRPr lang="en-US" dirty="0"/>
          </a:p>
          <a:p>
            <a:pPr lvl="1"/>
            <a:endParaRPr lang="en-US" dirty="0"/>
          </a:p>
        </p:txBody>
      </p:sp>
      <p:pic>
        <p:nvPicPr>
          <p:cNvPr id="4" name="Picture 3" descr="Mariner4Craf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167" y="3528647"/>
            <a:ext cx="5539179" cy="3272102"/>
          </a:xfrm>
          <a:prstGeom prst="rect">
            <a:avLst/>
          </a:prstGeom>
        </p:spPr>
      </p:pic>
    </p:spTree>
    <p:extLst>
      <p:ext uri="{BB962C8B-B14F-4D97-AF65-F5344CB8AC3E}">
        <p14:creationId xmlns:p14="http://schemas.microsoft.com/office/powerpoint/2010/main" val="3570477067"/>
      </p:ext>
    </p:extLst>
  </p:cSld>
  <p:clrMapOvr>
    <a:masterClrMapping/>
  </p:clrMapOvr>
  <mc:AlternateContent xmlns:mc="http://schemas.openxmlformats.org/markup-compatibility/2006" xmlns:p14="http://schemas.microsoft.com/office/powerpoint/2010/main">
    <mc:Choice Requires="p14">
      <p:transition spd="slow" p14:dur="2000" advTm="129950"/>
    </mc:Choice>
    <mc:Fallback xmlns="">
      <p:transition spd="slow" advTm="1299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Mariner 3/4 instrumentation</a:t>
            </a:r>
          </a:p>
        </p:txBody>
      </p:sp>
      <p:sp>
        <p:nvSpPr>
          <p:cNvPr id="3" name="Content Placeholder 2"/>
          <p:cNvSpPr>
            <a:spLocks noGrp="1"/>
          </p:cNvSpPr>
          <p:nvPr>
            <p:ph idx="1"/>
          </p:nvPr>
        </p:nvSpPr>
        <p:spPr>
          <a:xfrm>
            <a:off x="457200" y="1041401"/>
            <a:ext cx="7620000" cy="4800600"/>
          </a:xfrm>
        </p:spPr>
        <p:txBody>
          <a:bodyPr>
            <a:normAutofit/>
          </a:bodyPr>
          <a:lstStyle/>
          <a:p>
            <a:r>
              <a:rPr lang="en-US" dirty="0"/>
              <a:t>Star tracker (locking on Canopus)</a:t>
            </a:r>
          </a:p>
          <a:p>
            <a:r>
              <a:rPr lang="en-US" dirty="0"/>
              <a:t>High-gain parabolic antenna (33 bits/second) [4G=100 Mb/s]</a:t>
            </a:r>
          </a:p>
          <a:p>
            <a:r>
              <a:rPr lang="en-US" dirty="0"/>
              <a:t>Omnidirectional low gain antenna (8 bits/second)</a:t>
            </a:r>
          </a:p>
          <a:p>
            <a:r>
              <a:rPr lang="en-US" dirty="0"/>
              <a:t>Magnetometer</a:t>
            </a:r>
          </a:p>
          <a:p>
            <a:r>
              <a:rPr lang="en-US" dirty="0"/>
              <a:t>Geiger counter (failed)</a:t>
            </a:r>
          </a:p>
          <a:p>
            <a:r>
              <a:rPr lang="en-US" dirty="0"/>
              <a:t>Low energy radiation detector</a:t>
            </a:r>
          </a:p>
          <a:p>
            <a:r>
              <a:rPr lang="en-US" dirty="0"/>
              <a:t>Cosmic ray detector</a:t>
            </a:r>
          </a:p>
          <a:p>
            <a:r>
              <a:rPr lang="en-US" dirty="0"/>
              <a:t>Solar </a:t>
            </a:r>
            <a:r>
              <a:rPr lang="en-US"/>
              <a:t>plasma detector</a:t>
            </a:r>
            <a:endParaRPr lang="en-US" dirty="0"/>
          </a:p>
          <a:p>
            <a:r>
              <a:rPr lang="en-US" dirty="0"/>
              <a:t>Cosmic dust detector</a:t>
            </a:r>
          </a:p>
          <a:p>
            <a:r>
              <a:rPr lang="en-US" dirty="0"/>
              <a:t>Television camera: first ever digital camera </a:t>
            </a:r>
          </a:p>
          <a:p>
            <a:r>
              <a:rPr lang="en-US" dirty="0"/>
              <a:t>5-megabit</a:t>
            </a:r>
            <a:r>
              <a:rPr lang="en-US" i="1" dirty="0"/>
              <a:t> </a:t>
            </a:r>
            <a:r>
              <a:rPr lang="en-US" dirty="0"/>
              <a:t>magnetic tape recorder</a:t>
            </a:r>
            <a:endParaRPr lang="en-US" i="1" dirty="0"/>
          </a:p>
          <a:p>
            <a:endParaRPr lang="en-US" dirty="0"/>
          </a:p>
          <a:p>
            <a:endParaRPr lang="en-US" dirty="0"/>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481620770"/>
      </p:ext>
    </p:extLst>
  </p:cSld>
  <p:clrMapOvr>
    <a:masterClrMapping/>
  </p:clrMapOvr>
  <mc:AlternateContent xmlns:mc="http://schemas.openxmlformats.org/markup-compatibility/2006" xmlns:p14="http://schemas.microsoft.com/office/powerpoint/2010/main">
    <mc:Choice Requires="p14">
      <p:transition spd="slow" p14:dur="2000" advTm="12399"/>
    </mc:Choice>
    <mc:Fallback xmlns="">
      <p:transition spd="slow" advTm="1239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A022-D2DC-EC2D-D8F8-7963931D7A6A}"/>
              </a:ext>
            </a:extLst>
          </p:cNvPr>
          <p:cNvSpPr>
            <a:spLocks noGrp="1"/>
          </p:cNvSpPr>
          <p:nvPr>
            <p:ph type="title"/>
          </p:nvPr>
        </p:nvSpPr>
        <p:spPr>
          <a:xfrm>
            <a:off x="383628" y="90022"/>
            <a:ext cx="7620000" cy="734355"/>
          </a:xfrm>
        </p:spPr>
        <p:txBody>
          <a:bodyPr/>
          <a:lstStyle/>
          <a:p>
            <a:r>
              <a:rPr lang="en-US" dirty="0"/>
              <a:t>Mariner 3/4 schedule</a:t>
            </a:r>
          </a:p>
        </p:txBody>
      </p:sp>
      <p:pic>
        <p:nvPicPr>
          <p:cNvPr id="5" name="Picture 4" descr="A graph with black lines&#10;&#10;Description automatically generated">
            <a:extLst>
              <a:ext uri="{FF2B5EF4-FFF2-40B4-BE49-F238E27FC236}">
                <a16:creationId xmlns:a16="http://schemas.microsoft.com/office/drawing/2014/main" id="{36E3C9CF-97CF-9F44-713A-1CE77CA19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535" y="946936"/>
            <a:ext cx="6123272" cy="5557535"/>
          </a:xfrm>
          <a:prstGeom prst="rect">
            <a:avLst/>
          </a:prstGeom>
        </p:spPr>
      </p:pic>
    </p:spTree>
    <p:extLst>
      <p:ext uri="{BB962C8B-B14F-4D97-AF65-F5344CB8AC3E}">
        <p14:creationId xmlns:p14="http://schemas.microsoft.com/office/powerpoint/2010/main" val="3964454629"/>
      </p:ext>
    </p:extLst>
  </p:cSld>
  <p:clrMapOvr>
    <a:masterClrMapping/>
  </p:clrMapOvr>
  <mc:AlternateContent xmlns:mc="http://schemas.openxmlformats.org/markup-compatibility/2006" xmlns:p14="http://schemas.microsoft.com/office/powerpoint/2010/main">
    <mc:Choice Requires="p14">
      <p:transition spd="slow" p14:dur="2000" advTm="53455"/>
    </mc:Choice>
    <mc:Fallback xmlns="">
      <p:transition spd="slow" advTm="5345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7857-ADDD-38C7-1F9F-C38F984C6E90}"/>
              </a:ext>
            </a:extLst>
          </p:cNvPr>
          <p:cNvSpPr>
            <a:spLocks noGrp="1"/>
          </p:cNvSpPr>
          <p:nvPr>
            <p:ph type="title"/>
          </p:nvPr>
        </p:nvSpPr>
        <p:spPr>
          <a:xfrm>
            <a:off x="457200" y="74257"/>
            <a:ext cx="7620000" cy="765886"/>
          </a:xfrm>
        </p:spPr>
        <p:txBody>
          <a:bodyPr/>
          <a:lstStyle/>
          <a:p>
            <a:r>
              <a:rPr lang="en-US" dirty="0"/>
              <a:t>Mariner 3/4 testing</a:t>
            </a:r>
          </a:p>
        </p:txBody>
      </p:sp>
      <p:sp>
        <p:nvSpPr>
          <p:cNvPr id="3" name="Content Placeholder 2">
            <a:extLst>
              <a:ext uri="{FF2B5EF4-FFF2-40B4-BE49-F238E27FC236}">
                <a16:creationId xmlns:a16="http://schemas.microsoft.com/office/drawing/2014/main" id="{22328CE8-9B21-7E6D-C47A-20748792342E}"/>
              </a:ext>
            </a:extLst>
          </p:cNvPr>
          <p:cNvSpPr>
            <a:spLocks noGrp="1"/>
          </p:cNvSpPr>
          <p:nvPr>
            <p:ph idx="1"/>
          </p:nvPr>
        </p:nvSpPr>
        <p:spPr>
          <a:xfrm>
            <a:off x="457200" y="927537"/>
            <a:ext cx="7620000" cy="5431221"/>
          </a:xfrm>
        </p:spPr>
        <p:txBody>
          <a:bodyPr/>
          <a:lstStyle/>
          <a:p>
            <a:r>
              <a:rPr lang="en-US" dirty="0"/>
              <a:t>Test chamber built to simulate temperature, pressure (vacuum), vibration and lighting</a:t>
            </a:r>
          </a:p>
          <a:p>
            <a:r>
              <a:rPr lang="en-US" dirty="0"/>
              <a:t>Tested for 3500 hours (vs. 6000-hour trip to Mars)</a:t>
            </a:r>
          </a:p>
          <a:p>
            <a:r>
              <a:rPr lang="en-US" dirty="0"/>
              <a:t>Problem types: too lightweight for vibrations experienced, deterioration with time, outgassing</a:t>
            </a:r>
          </a:p>
          <a:p>
            <a:r>
              <a:rPr lang="en-US" dirty="0"/>
              <a:t>Data automation subsystem controls all other components and sends data to the transmitters.  The resistors reacted with the boron coating compound used to “radiation harden” the electronics and changed resistance.  A glass coating was applied before the boron coating, in a new data automation subsystem, but there was no time for re-testing.</a:t>
            </a:r>
          </a:p>
          <a:p>
            <a:endParaRPr lang="en-US" dirty="0"/>
          </a:p>
        </p:txBody>
      </p:sp>
    </p:spTree>
    <p:extLst>
      <p:ext uri="{BB962C8B-B14F-4D97-AF65-F5344CB8AC3E}">
        <p14:creationId xmlns:p14="http://schemas.microsoft.com/office/powerpoint/2010/main" val="4024728938"/>
      </p:ext>
    </p:extLst>
  </p:cSld>
  <p:clrMapOvr>
    <a:masterClrMapping/>
  </p:clrMapOvr>
  <mc:AlternateContent xmlns:mc="http://schemas.openxmlformats.org/markup-compatibility/2006" xmlns:p14="http://schemas.microsoft.com/office/powerpoint/2010/main">
    <mc:Choice Requires="p14">
      <p:transition spd="slow" p14:dur="2000" advTm="77548"/>
    </mc:Choice>
    <mc:Fallback xmlns="">
      <p:transition spd="slow" advTm="7754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96BC-5891-2D64-8E4F-9EC925837F0E}"/>
              </a:ext>
            </a:extLst>
          </p:cNvPr>
          <p:cNvSpPr>
            <a:spLocks noGrp="1"/>
          </p:cNvSpPr>
          <p:nvPr>
            <p:ph type="title"/>
          </p:nvPr>
        </p:nvSpPr>
        <p:spPr>
          <a:xfrm>
            <a:off x="457200" y="30993"/>
            <a:ext cx="7620000" cy="852413"/>
          </a:xfrm>
        </p:spPr>
        <p:txBody>
          <a:bodyPr/>
          <a:lstStyle/>
          <a:p>
            <a:r>
              <a:rPr lang="en-US" dirty="0"/>
              <a:t>Mariner 3</a:t>
            </a:r>
          </a:p>
        </p:txBody>
      </p:sp>
      <p:sp>
        <p:nvSpPr>
          <p:cNvPr id="3" name="Content Placeholder 2">
            <a:extLst>
              <a:ext uri="{FF2B5EF4-FFF2-40B4-BE49-F238E27FC236}">
                <a16:creationId xmlns:a16="http://schemas.microsoft.com/office/drawing/2014/main" id="{2A974934-7BD5-9244-0C16-12D6F4983166}"/>
              </a:ext>
            </a:extLst>
          </p:cNvPr>
          <p:cNvSpPr>
            <a:spLocks noGrp="1"/>
          </p:cNvSpPr>
          <p:nvPr>
            <p:ph idx="1"/>
          </p:nvPr>
        </p:nvSpPr>
        <p:spPr>
          <a:xfrm>
            <a:off x="457200" y="1028699"/>
            <a:ext cx="7620000" cy="5352849"/>
          </a:xfrm>
        </p:spPr>
        <p:txBody>
          <a:bodyPr/>
          <a:lstStyle/>
          <a:p>
            <a:r>
              <a:rPr lang="en-US" dirty="0"/>
              <a:t>Mariner 3 attempt to fly by Mars in November 1964</a:t>
            </a:r>
          </a:p>
          <a:p>
            <a:pPr lvl="1"/>
            <a:r>
              <a:rPr lang="en-US" dirty="0"/>
              <a:t>In an attempt to reduce weight, a fiberglass shroud (fairing) was used for the first time </a:t>
            </a:r>
          </a:p>
          <a:p>
            <a:pPr lvl="1"/>
            <a:r>
              <a:rPr lang="en-US" dirty="0"/>
              <a:t>The spacecraft was found to be traveling 670 mph too slow – traced to the extra 290 pounds of the shroud still being attached</a:t>
            </a:r>
          </a:p>
          <a:p>
            <a:pPr lvl="1"/>
            <a:r>
              <a:rPr lang="en-US" dirty="0"/>
              <a:t>Battery discharge showed that the solar panels did not deploy</a:t>
            </a:r>
          </a:p>
          <a:p>
            <a:pPr lvl="1"/>
            <a:r>
              <a:rPr lang="en-US" dirty="0"/>
              <a:t>Manual command to detach the shroud failed</a:t>
            </a:r>
          </a:p>
          <a:p>
            <a:pPr lvl="1"/>
            <a:r>
              <a:rPr lang="en-US" dirty="0"/>
              <a:t>Plan to use a midcourse engine firing to shake the fairing loose failed because it was too late</a:t>
            </a:r>
          </a:p>
          <a:p>
            <a:pPr lvl="1"/>
            <a:r>
              <a:rPr lang="en-US" dirty="0"/>
              <a:t>Eight hours after launch the batteries died, and the mission ended</a:t>
            </a:r>
          </a:p>
          <a:p>
            <a:pPr lvl="1"/>
            <a:r>
              <a:rPr lang="en-US" dirty="0"/>
              <a:t>Only 27 days were left in the launch period, but a new metal shroud, only a few pounds heavier, was fabricated in 23 days</a:t>
            </a:r>
          </a:p>
          <a:p>
            <a:pPr lvl="1"/>
            <a:endParaRPr lang="en-US" dirty="0"/>
          </a:p>
        </p:txBody>
      </p:sp>
    </p:spTree>
    <p:extLst>
      <p:ext uri="{BB962C8B-B14F-4D97-AF65-F5344CB8AC3E}">
        <p14:creationId xmlns:p14="http://schemas.microsoft.com/office/powerpoint/2010/main" val="289316177"/>
      </p:ext>
    </p:extLst>
  </p:cSld>
  <p:clrMapOvr>
    <a:masterClrMapping/>
  </p:clrMapOvr>
  <mc:AlternateContent xmlns:mc="http://schemas.openxmlformats.org/markup-compatibility/2006" xmlns:p14="http://schemas.microsoft.com/office/powerpoint/2010/main">
    <mc:Choice Requires="p14">
      <p:transition spd="slow" p14:dur="2000" advTm="123"/>
    </mc:Choice>
    <mc:Fallback xmlns="">
      <p:transition spd="slow" advTm="12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Mariner 4 operation summary</a:t>
            </a:r>
          </a:p>
        </p:txBody>
      </p:sp>
      <p:sp>
        <p:nvSpPr>
          <p:cNvPr id="3" name="Content Placeholder 2"/>
          <p:cNvSpPr>
            <a:spLocks noGrp="1"/>
          </p:cNvSpPr>
          <p:nvPr>
            <p:ph idx="1"/>
          </p:nvPr>
        </p:nvSpPr>
        <p:spPr>
          <a:xfrm>
            <a:off x="457200" y="1041400"/>
            <a:ext cx="7620000" cy="5590627"/>
          </a:xfrm>
        </p:spPr>
        <p:txBody>
          <a:bodyPr>
            <a:normAutofit/>
          </a:bodyPr>
          <a:lstStyle/>
          <a:p>
            <a:r>
              <a:rPr lang="en-US" sz="2400" dirty="0"/>
              <a:t>Launch November 28, 1964  </a:t>
            </a:r>
            <a:r>
              <a:rPr kumimoji="0" lang="en-US" sz="2400" b="0" i="0" u="none" strike="noStrike" kern="1200" cap="none" spc="0" normalizeH="0" baseline="0" noProof="0" dirty="0">
                <a:ln>
                  <a:noFill/>
                </a:ln>
                <a:solidFill>
                  <a:srgbClr val="2F2B20"/>
                </a:solidFill>
                <a:effectLst/>
                <a:uLnTx/>
                <a:uFillTx/>
                <a:latin typeface="Calibri"/>
                <a:hlinkClick r:id="rId2"/>
              </a:rPr>
              <a:t>Mariner </a:t>
            </a:r>
            <a:r>
              <a:rPr lang="en-US" sz="2400" dirty="0">
                <a:solidFill>
                  <a:srgbClr val="2F2B20"/>
                </a:solidFill>
                <a:latin typeface="Calibri"/>
                <a:hlinkClick r:id="rId2"/>
              </a:rPr>
              <a:t>4</a:t>
            </a:r>
            <a:r>
              <a:rPr kumimoji="0" lang="en-US" sz="2400" b="0" i="0" u="none" strike="noStrike" kern="1200" cap="none" spc="0" normalizeH="0" baseline="0" noProof="0" dirty="0">
                <a:ln>
                  <a:noFill/>
                </a:ln>
                <a:solidFill>
                  <a:srgbClr val="2F2B20"/>
                </a:solidFill>
                <a:effectLst/>
                <a:uLnTx/>
                <a:uFillTx/>
                <a:latin typeface="Calibri"/>
                <a:hlinkClick r:id="rId2"/>
              </a:rPr>
              <a:t> Launch Movie (1:03)</a:t>
            </a:r>
            <a:endParaRPr lang="en-US" sz="2400" dirty="0"/>
          </a:p>
          <a:p>
            <a:r>
              <a:rPr lang="en-US" sz="2400" dirty="0"/>
              <a:t>The star tracker lost Canopus multiple times, and the problem was traced to sunlight reflecting off dust coming off the vehicle</a:t>
            </a:r>
          </a:p>
          <a:p>
            <a:r>
              <a:rPr lang="en-US" sz="2400" dirty="0"/>
              <a:t>A flight correction was successfully made December 5</a:t>
            </a:r>
          </a:p>
          <a:p>
            <a:r>
              <a:rPr lang="en-US" sz="2400" dirty="0"/>
              <a:t>The fly-by was July 14/15, 1965, with a 6,118-mile closest approach, 134 million miles from Earth at 4.3 miles/second relative to Mars.  Twenty-one pictures were taken covering 1% of the surface.  Each took 8 hours to transmit.</a:t>
            </a:r>
          </a:p>
          <a:p>
            <a:r>
              <a:rPr lang="en-US" sz="2400" dirty="0"/>
              <a:t>Interplanetary data was recorded at 10</a:t>
            </a:r>
            <a:r>
              <a:rPr lang="en-US" sz="2400" baseline="30000" dirty="0"/>
              <a:t>-18</a:t>
            </a:r>
            <a:r>
              <a:rPr lang="en-US" sz="2400" dirty="0"/>
              <a:t> watts until Oct. 1965</a:t>
            </a:r>
          </a:p>
          <a:p>
            <a:endParaRPr lang="en-US" dirty="0"/>
          </a:p>
          <a:p>
            <a:endParaRPr lang="en-US" dirty="0"/>
          </a:p>
          <a:p>
            <a:endParaRPr lang="en-US" dirty="0"/>
          </a:p>
          <a:p>
            <a:pPr marL="411480" lvl="1" indent="0">
              <a:buNone/>
            </a:pPr>
            <a:endParaRPr lang="en-US" dirty="0"/>
          </a:p>
          <a:p>
            <a:pPr lvl="1"/>
            <a:endParaRPr lang="en-US" dirty="0"/>
          </a:p>
        </p:txBody>
      </p:sp>
    </p:spTree>
    <p:extLst>
      <p:ext uri="{BB962C8B-B14F-4D97-AF65-F5344CB8AC3E}">
        <p14:creationId xmlns:p14="http://schemas.microsoft.com/office/powerpoint/2010/main" val="330493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F18B-EEB0-AD05-2776-ABCF1DDA8553}"/>
              </a:ext>
            </a:extLst>
          </p:cNvPr>
          <p:cNvSpPr>
            <a:spLocks noGrp="1"/>
          </p:cNvSpPr>
          <p:nvPr>
            <p:ph type="title"/>
          </p:nvPr>
        </p:nvSpPr>
        <p:spPr>
          <a:xfrm>
            <a:off x="457200" y="84380"/>
            <a:ext cx="7957687" cy="745640"/>
          </a:xfrm>
        </p:spPr>
        <p:txBody>
          <a:bodyPr/>
          <a:lstStyle/>
          <a:p>
            <a:r>
              <a:rPr lang="en-US" dirty="0"/>
              <a:t>Mariner 4 regions photographed</a:t>
            </a:r>
          </a:p>
        </p:txBody>
      </p:sp>
      <p:pic>
        <p:nvPicPr>
          <p:cNvPr id="5" name="Picture 4">
            <a:extLst>
              <a:ext uri="{FF2B5EF4-FFF2-40B4-BE49-F238E27FC236}">
                <a16:creationId xmlns:a16="http://schemas.microsoft.com/office/drawing/2014/main" id="{A4B6B645-6715-3CF0-D8CC-77150D4562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7467" y="927453"/>
            <a:ext cx="5119688" cy="5645406"/>
          </a:xfrm>
          <a:prstGeom prst="rect">
            <a:avLst/>
          </a:prstGeom>
        </p:spPr>
      </p:pic>
    </p:spTree>
    <p:extLst>
      <p:ext uri="{BB962C8B-B14F-4D97-AF65-F5344CB8AC3E}">
        <p14:creationId xmlns:p14="http://schemas.microsoft.com/office/powerpoint/2010/main" val="203315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884"/>
            <a:ext cx="7620000" cy="1143000"/>
          </a:xfrm>
        </p:spPr>
        <p:txBody>
          <a:bodyPr/>
          <a:lstStyle/>
          <a:p>
            <a:r>
              <a:rPr lang="en-US" sz="4400" dirty="0"/>
              <a:t>Mariner 4 videos</a:t>
            </a:r>
          </a:p>
        </p:txBody>
      </p:sp>
      <p:sp>
        <p:nvSpPr>
          <p:cNvPr id="3" name="Content Placeholder 2"/>
          <p:cNvSpPr>
            <a:spLocks noGrp="1"/>
          </p:cNvSpPr>
          <p:nvPr>
            <p:ph idx="1"/>
          </p:nvPr>
        </p:nvSpPr>
        <p:spPr>
          <a:xfrm>
            <a:off x="457200" y="1236884"/>
            <a:ext cx="7620000" cy="4800600"/>
          </a:xfrm>
        </p:spPr>
        <p:txBody>
          <a:bodyPr/>
          <a:lstStyle/>
          <a:p>
            <a:r>
              <a:rPr lang="en-US" dirty="0"/>
              <a:t>Before reaching Mars: </a:t>
            </a:r>
            <a:r>
              <a:rPr lang="en-US" dirty="0">
                <a:hlinkClick r:id="rId2"/>
              </a:rPr>
              <a:t>Mariner 4 NASA Documentary Part 1 (9:09)</a:t>
            </a:r>
          </a:p>
          <a:p>
            <a:r>
              <a:rPr lang="en-US" dirty="0"/>
              <a:t>At Mars: </a:t>
            </a:r>
            <a:r>
              <a:rPr lang="en-US" dirty="0">
                <a:hlinkClick r:id="rId3"/>
              </a:rPr>
              <a:t>Mariner 4 NASA Documentary Part 2 (9:30)</a:t>
            </a:r>
            <a:endParaRPr lang="en-US" dirty="0"/>
          </a:p>
          <a:p>
            <a:endParaRPr lang="en-US" dirty="0"/>
          </a:p>
        </p:txBody>
      </p:sp>
    </p:spTree>
    <p:extLst>
      <p:ext uri="{BB962C8B-B14F-4D97-AF65-F5344CB8AC3E}">
        <p14:creationId xmlns:p14="http://schemas.microsoft.com/office/powerpoint/2010/main" val="3712593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7620000" cy="931862"/>
          </a:xfrm>
        </p:spPr>
        <p:txBody>
          <a:bodyPr/>
          <a:lstStyle/>
          <a:p>
            <a:r>
              <a:rPr lang="en-US" dirty="0"/>
              <a:t>About me and you</a:t>
            </a:r>
          </a:p>
        </p:txBody>
      </p:sp>
      <p:sp>
        <p:nvSpPr>
          <p:cNvPr id="3" name="Content Placeholder 2"/>
          <p:cNvSpPr>
            <a:spLocks noGrp="1"/>
          </p:cNvSpPr>
          <p:nvPr>
            <p:ph idx="1"/>
          </p:nvPr>
        </p:nvSpPr>
        <p:spPr>
          <a:xfrm>
            <a:off x="457200" y="1130299"/>
            <a:ext cx="7620000" cy="5434623"/>
          </a:xfrm>
        </p:spPr>
        <p:txBody>
          <a:bodyPr>
            <a:normAutofit/>
          </a:bodyPr>
          <a:lstStyle/>
          <a:p>
            <a:r>
              <a:rPr lang="en-US" dirty="0"/>
              <a:t>Science Background</a:t>
            </a:r>
          </a:p>
          <a:p>
            <a:pPr lvl="1"/>
            <a:r>
              <a:rPr lang="en-US" dirty="0"/>
              <a:t>Ground a 6-inch mirror and built a telescope at age 13</a:t>
            </a:r>
          </a:p>
          <a:p>
            <a:pPr lvl="1"/>
            <a:r>
              <a:rPr lang="en-US" dirty="0"/>
              <a:t>BA in Biology from Oberlin including field geology course</a:t>
            </a:r>
          </a:p>
          <a:p>
            <a:pPr lvl="1"/>
            <a:r>
              <a:rPr lang="en-US" dirty="0"/>
              <a:t>MD from Medical College of Pennsylvania</a:t>
            </a:r>
          </a:p>
          <a:p>
            <a:pPr lvl="1"/>
            <a:r>
              <a:rPr lang="en-US" dirty="0"/>
              <a:t>Clinical Pathology including microbiology and clinical chemistry</a:t>
            </a:r>
          </a:p>
          <a:p>
            <a:pPr lvl="1"/>
            <a:r>
              <a:rPr lang="en-US" dirty="0"/>
              <a:t>PhD in Statistics</a:t>
            </a:r>
          </a:p>
          <a:p>
            <a:r>
              <a:rPr lang="en-US" dirty="0"/>
              <a:t>Engineering Background</a:t>
            </a:r>
          </a:p>
          <a:p>
            <a:pPr lvl="1"/>
            <a:r>
              <a:rPr lang="en-US" dirty="0"/>
              <a:t>Devoured “The Way Things Work” at age 12</a:t>
            </a:r>
          </a:p>
          <a:p>
            <a:pPr lvl="1"/>
            <a:r>
              <a:rPr lang="en-US" dirty="0"/>
              <a:t>Repaired radios and televisions as an early teen</a:t>
            </a:r>
          </a:p>
          <a:p>
            <a:pPr lvl="1"/>
            <a:r>
              <a:rPr lang="en-US" dirty="0"/>
              <a:t>Ham radio operator with home-built equipment as a teen</a:t>
            </a:r>
          </a:p>
          <a:p>
            <a:pPr lvl="1"/>
            <a:r>
              <a:rPr lang="en-US" dirty="0"/>
              <a:t>Designed, built and programmed a system to automate radioimmunoassays</a:t>
            </a:r>
          </a:p>
          <a:p>
            <a:pPr lvl="1"/>
            <a:r>
              <a:rPr lang="en-US" dirty="0"/>
              <a:t>Extensive experience with laboratory instrumentation included gas chromatography/mass spectrometry</a:t>
            </a:r>
          </a:p>
          <a:p>
            <a:pPr lvl="1"/>
            <a:endParaRPr lang="en-US" dirty="0"/>
          </a:p>
        </p:txBody>
      </p:sp>
    </p:spTree>
    <p:extLst>
      <p:ext uri="{BB962C8B-B14F-4D97-AF65-F5344CB8AC3E}">
        <p14:creationId xmlns:p14="http://schemas.microsoft.com/office/powerpoint/2010/main" val="954343882"/>
      </p:ext>
    </p:extLst>
  </p:cSld>
  <p:clrMapOvr>
    <a:masterClrMapping/>
  </p:clrMapOvr>
  <mc:AlternateContent xmlns:mc="http://schemas.openxmlformats.org/markup-compatibility/2006" xmlns:p14="http://schemas.microsoft.com/office/powerpoint/2010/main">
    <mc:Choice Requires="p14">
      <p:transition spd="slow" p14:dur="2000" advTm="173"/>
    </mc:Choice>
    <mc:Fallback xmlns="">
      <p:transition spd="slow" advTm="17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7620000" cy="953029"/>
          </a:xfrm>
        </p:spPr>
        <p:txBody>
          <a:bodyPr/>
          <a:lstStyle/>
          <a:p>
            <a:r>
              <a:rPr lang="en-US" dirty="0"/>
              <a:t>Some Mariner 4 science results</a:t>
            </a:r>
          </a:p>
        </p:txBody>
      </p:sp>
      <p:sp>
        <p:nvSpPr>
          <p:cNvPr id="3" name="Content Placeholder 2"/>
          <p:cNvSpPr>
            <a:spLocks noGrp="1"/>
          </p:cNvSpPr>
          <p:nvPr>
            <p:ph idx="1"/>
          </p:nvPr>
        </p:nvSpPr>
        <p:spPr>
          <a:xfrm>
            <a:off x="457199" y="1041402"/>
            <a:ext cx="8287407" cy="2507066"/>
          </a:xfrm>
        </p:spPr>
        <p:txBody>
          <a:bodyPr>
            <a:normAutofit/>
          </a:bodyPr>
          <a:lstStyle/>
          <a:p>
            <a:r>
              <a:rPr lang="en-US" dirty="0"/>
              <a:t>Total data 634 kB.  All instruments OK except the Geiger counter</a:t>
            </a:r>
          </a:p>
          <a:p>
            <a:r>
              <a:rPr lang="en-US" dirty="0"/>
              <a:t>En route solar flares and micrometeors detected</a:t>
            </a:r>
          </a:p>
          <a:p>
            <a:r>
              <a:rPr lang="en-US" dirty="0"/>
              <a:t>No magnetic field or radiation belts were detected around Mars</a:t>
            </a:r>
          </a:p>
          <a:p>
            <a:r>
              <a:rPr lang="en-US" dirty="0"/>
              <a:t>Atmosphere was found to be very thin: 10 to 20 millibar</a:t>
            </a:r>
          </a:p>
          <a:p>
            <a:r>
              <a:rPr lang="en-US" dirty="0"/>
              <a:t>From the (non-representative) images, it was concluded that Mars was heavily cratered, and more moon-like than Earth-like</a:t>
            </a:r>
          </a:p>
          <a:p>
            <a:endParaRPr lang="en-US" dirty="0"/>
          </a:p>
          <a:p>
            <a:endParaRPr lang="en-US" dirty="0"/>
          </a:p>
          <a:p>
            <a:pPr lvl="1"/>
            <a:endParaRPr lang="en-US" dirty="0"/>
          </a:p>
          <a:p>
            <a:pPr lvl="1"/>
            <a:endParaRPr lang="en-US" dirty="0"/>
          </a:p>
        </p:txBody>
      </p:sp>
      <p:pic>
        <p:nvPicPr>
          <p:cNvPr id="4" name="Picture 3" descr="Mariner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3657600"/>
            <a:ext cx="3597349" cy="3104188"/>
          </a:xfrm>
          <a:prstGeom prst="rect">
            <a:avLst/>
          </a:prstGeom>
        </p:spPr>
      </p:pic>
      <p:sp>
        <p:nvSpPr>
          <p:cNvPr id="5" name="TextBox 4">
            <a:extLst>
              <a:ext uri="{FF2B5EF4-FFF2-40B4-BE49-F238E27FC236}">
                <a16:creationId xmlns:a16="http://schemas.microsoft.com/office/drawing/2014/main" id="{B7A1E1A2-A31A-E77A-73ED-2BDC54FAC33B}"/>
              </a:ext>
            </a:extLst>
          </p:cNvPr>
          <p:cNvSpPr txBox="1"/>
          <p:nvPr/>
        </p:nvSpPr>
        <p:spPr>
          <a:xfrm>
            <a:off x="10037135" y="3179135"/>
            <a:ext cx="264816" cy="369332"/>
          </a:xfrm>
          <a:prstGeom prst="rect">
            <a:avLst/>
          </a:prstGeom>
          <a:noFill/>
        </p:spPr>
        <p:txBody>
          <a:bodyPr wrap="none" rtlCol="0">
            <a:spAutoFit/>
          </a:bodyPr>
          <a:lstStyle/>
          <a:p>
            <a:r>
              <a:rPr lang="en-US" dirty="0"/>
              <a:t>r</a:t>
            </a:r>
          </a:p>
        </p:txBody>
      </p:sp>
    </p:spTree>
    <p:extLst>
      <p:ext uri="{BB962C8B-B14F-4D97-AF65-F5344CB8AC3E}">
        <p14:creationId xmlns:p14="http://schemas.microsoft.com/office/powerpoint/2010/main" val="2627979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2BDA-1D41-0DEE-E31E-074E8F687ED3}"/>
              </a:ext>
            </a:extLst>
          </p:cNvPr>
          <p:cNvSpPr>
            <a:spLocks noGrp="1"/>
          </p:cNvSpPr>
          <p:nvPr>
            <p:ph type="title"/>
          </p:nvPr>
        </p:nvSpPr>
        <p:spPr>
          <a:xfrm>
            <a:off x="457200" y="69980"/>
            <a:ext cx="7620000" cy="831148"/>
          </a:xfrm>
        </p:spPr>
        <p:txBody>
          <a:bodyPr/>
          <a:lstStyle/>
          <a:p>
            <a:r>
              <a:rPr lang="en-US" dirty="0"/>
              <a:t>Mariner 5-7 </a:t>
            </a:r>
          </a:p>
        </p:txBody>
      </p:sp>
      <p:sp>
        <p:nvSpPr>
          <p:cNvPr id="3" name="Content Placeholder 2">
            <a:extLst>
              <a:ext uri="{FF2B5EF4-FFF2-40B4-BE49-F238E27FC236}">
                <a16:creationId xmlns:a16="http://schemas.microsoft.com/office/drawing/2014/main" id="{CC6EF8FA-D0A7-64C1-4550-222C6547AE2D}"/>
              </a:ext>
            </a:extLst>
          </p:cNvPr>
          <p:cNvSpPr>
            <a:spLocks noGrp="1"/>
          </p:cNvSpPr>
          <p:nvPr>
            <p:ph idx="1"/>
          </p:nvPr>
        </p:nvSpPr>
        <p:spPr>
          <a:xfrm>
            <a:off x="457200" y="941702"/>
            <a:ext cx="7620000" cy="1600200"/>
          </a:xfrm>
        </p:spPr>
        <p:txBody>
          <a:bodyPr>
            <a:normAutofit/>
          </a:bodyPr>
          <a:lstStyle/>
          <a:p>
            <a:r>
              <a:rPr lang="en-US" dirty="0"/>
              <a:t>Mariner 5: to Venus, failure of Agena burn</a:t>
            </a:r>
          </a:p>
          <a:p>
            <a:r>
              <a:rPr lang="en-US" dirty="0"/>
              <a:t>Mariner 6 and 7: Successful July 1969 Mars fly-bys</a:t>
            </a:r>
          </a:p>
          <a:p>
            <a:pPr lvl="1"/>
            <a:r>
              <a:rPr lang="en-US" dirty="0"/>
              <a:t>201 photographs covering 20% of Mars</a:t>
            </a:r>
          </a:p>
          <a:p>
            <a:pPr lvl="1"/>
            <a:r>
              <a:rPr lang="en-US" dirty="0"/>
              <a:t>Found trace amounts of surface water by spectrometer</a:t>
            </a:r>
          </a:p>
          <a:p>
            <a:pPr lvl="1"/>
            <a:endParaRPr lang="en-US" dirty="0"/>
          </a:p>
        </p:txBody>
      </p:sp>
      <p:pic>
        <p:nvPicPr>
          <p:cNvPr id="7" name="Picture 6" descr="A close-up of the moon&#10;&#10;Description automatically generated">
            <a:extLst>
              <a:ext uri="{FF2B5EF4-FFF2-40B4-BE49-F238E27FC236}">
                <a16:creationId xmlns:a16="http://schemas.microsoft.com/office/drawing/2014/main" id="{28E9DF1E-501B-A807-62FA-D791853FC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2541902"/>
            <a:ext cx="3694386" cy="2078092"/>
          </a:xfrm>
          <a:prstGeom prst="rect">
            <a:avLst/>
          </a:prstGeom>
        </p:spPr>
      </p:pic>
      <p:pic>
        <p:nvPicPr>
          <p:cNvPr id="9" name="Picture 8" descr="A close-up of a surface&#10;&#10;Description automatically generated">
            <a:extLst>
              <a:ext uri="{FF2B5EF4-FFF2-40B4-BE49-F238E27FC236}">
                <a16:creationId xmlns:a16="http://schemas.microsoft.com/office/drawing/2014/main" id="{5C4F6211-DBA9-3571-9DBE-BCB2ECC1A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81" y="2541902"/>
            <a:ext cx="2684873" cy="2078092"/>
          </a:xfrm>
          <a:prstGeom prst="rect">
            <a:avLst/>
          </a:prstGeom>
        </p:spPr>
      </p:pic>
      <p:pic>
        <p:nvPicPr>
          <p:cNvPr id="17" name="Picture 16" descr="A close-up of a moon&#10;&#10;Description automatically generated">
            <a:extLst>
              <a:ext uri="{FF2B5EF4-FFF2-40B4-BE49-F238E27FC236}">
                <a16:creationId xmlns:a16="http://schemas.microsoft.com/office/drawing/2014/main" id="{86697370-EB3B-EB2E-5004-4663B3AF6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609" y="4709928"/>
            <a:ext cx="2684873" cy="2078092"/>
          </a:xfrm>
          <a:prstGeom prst="rect">
            <a:avLst/>
          </a:prstGeom>
        </p:spPr>
      </p:pic>
      <p:pic>
        <p:nvPicPr>
          <p:cNvPr id="19" name="Picture 18" descr="A close-up of a moon&#10;&#10;Description automatically generated">
            <a:extLst>
              <a:ext uri="{FF2B5EF4-FFF2-40B4-BE49-F238E27FC236}">
                <a16:creationId xmlns:a16="http://schemas.microsoft.com/office/drawing/2014/main" id="{6834187B-EA8B-6C2A-9F4A-515D3ED74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781" y="4760673"/>
            <a:ext cx="2684873" cy="2078092"/>
          </a:xfrm>
          <a:prstGeom prst="rect">
            <a:avLst/>
          </a:prstGeom>
        </p:spPr>
      </p:pic>
    </p:spTree>
    <p:extLst>
      <p:ext uri="{BB962C8B-B14F-4D97-AF65-F5344CB8AC3E}">
        <p14:creationId xmlns:p14="http://schemas.microsoft.com/office/powerpoint/2010/main" val="3564432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394E-0E7A-634D-69BE-DAA0E27CCB07}"/>
              </a:ext>
            </a:extLst>
          </p:cNvPr>
          <p:cNvSpPr>
            <a:spLocks noGrp="1"/>
          </p:cNvSpPr>
          <p:nvPr>
            <p:ph type="title"/>
          </p:nvPr>
        </p:nvSpPr>
        <p:spPr>
          <a:xfrm>
            <a:off x="457200" y="73646"/>
            <a:ext cx="8229600" cy="746088"/>
          </a:xfrm>
        </p:spPr>
        <p:txBody>
          <a:bodyPr/>
          <a:lstStyle/>
          <a:p>
            <a:r>
              <a:rPr lang="en-US" sz="4400" dirty="0"/>
              <a:t>US Mariners 8-9, Soviet Mars 2+3</a:t>
            </a:r>
          </a:p>
        </p:txBody>
      </p:sp>
      <p:sp>
        <p:nvSpPr>
          <p:cNvPr id="3" name="Content Placeholder 2">
            <a:extLst>
              <a:ext uri="{FF2B5EF4-FFF2-40B4-BE49-F238E27FC236}">
                <a16:creationId xmlns:a16="http://schemas.microsoft.com/office/drawing/2014/main" id="{D87BF50A-82FE-ED19-BC24-A39E8F306D4A}"/>
              </a:ext>
            </a:extLst>
          </p:cNvPr>
          <p:cNvSpPr>
            <a:spLocks noGrp="1"/>
          </p:cNvSpPr>
          <p:nvPr>
            <p:ph idx="1"/>
          </p:nvPr>
        </p:nvSpPr>
        <p:spPr>
          <a:xfrm>
            <a:off x="457200" y="830244"/>
            <a:ext cx="7620000" cy="5676882"/>
          </a:xfrm>
        </p:spPr>
        <p:txBody>
          <a:bodyPr>
            <a:normAutofit/>
          </a:bodyPr>
          <a:lstStyle/>
          <a:p>
            <a:r>
              <a:rPr lang="en-US" dirty="0"/>
              <a:t>Mariner 8: Second stage tumbled out of control (bad diode)</a:t>
            </a:r>
          </a:p>
          <a:p>
            <a:r>
              <a:rPr lang="en-US" dirty="0"/>
              <a:t>Mariner 9: Launch to Mars May 30, 1971</a:t>
            </a:r>
          </a:p>
          <a:p>
            <a:pPr lvl="1"/>
            <a:r>
              <a:rPr lang="en-US" dirty="0"/>
              <a:t>First spacecraft to orbit another planet on November 19, 1971</a:t>
            </a:r>
          </a:p>
          <a:p>
            <a:r>
              <a:rPr lang="en-US" dirty="0"/>
              <a:t>Soviet Mars 2 and Mars 3 launched earlier, arrived weeks later</a:t>
            </a:r>
          </a:p>
          <a:p>
            <a:pPr lvl="1"/>
            <a:r>
              <a:rPr lang="en-US" dirty="0"/>
              <a:t>Mars 2 orbited and took measurements and pictures (mostly of a huge sandstorm) and dispatched a lander that crashed</a:t>
            </a:r>
          </a:p>
          <a:p>
            <a:pPr lvl="1"/>
            <a:r>
              <a:rPr lang="en-US" dirty="0"/>
              <a:t>Mars 3 orbited and successfully dispatched a lander which lasted 110 seconds and took a bland, partial picture</a:t>
            </a:r>
          </a:p>
          <a:p>
            <a:r>
              <a:rPr lang="en-US" dirty="0"/>
              <a:t>Mariner 9 waited till after the dust storm and took 7,329 images through October 1972, covering 85% of Mars.  Resolution improved from 2,660 to 320 ft per pixel</a:t>
            </a:r>
          </a:p>
          <a:p>
            <a:r>
              <a:rPr lang="en-US" dirty="0"/>
              <a:t>Introduced error correcting code for data transmission</a:t>
            </a:r>
          </a:p>
          <a:p>
            <a:r>
              <a:rPr lang="en-US" dirty="0"/>
              <a:t>Identified extinct  volcanoes, riverbeds, craters, canyons, evidence of wind and water erosion and deposition, weather fronts</a:t>
            </a:r>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BC9D825B-E98D-27D7-05B5-E9E3B8681DE0}"/>
              </a:ext>
            </a:extLst>
          </p:cNvPr>
          <p:cNvSpPr txBox="1"/>
          <p:nvPr/>
        </p:nvSpPr>
        <p:spPr>
          <a:xfrm>
            <a:off x="-797442" y="-15948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4104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9560-5F7D-7BD6-6669-55F5FCA02F74}"/>
              </a:ext>
            </a:extLst>
          </p:cNvPr>
          <p:cNvSpPr>
            <a:spLocks noGrp="1"/>
          </p:cNvSpPr>
          <p:nvPr>
            <p:ph type="title"/>
          </p:nvPr>
        </p:nvSpPr>
        <p:spPr>
          <a:xfrm>
            <a:off x="457200" y="66980"/>
            <a:ext cx="7479323" cy="780439"/>
          </a:xfrm>
        </p:spPr>
        <p:txBody>
          <a:bodyPr/>
          <a:lstStyle/>
          <a:p>
            <a:r>
              <a:rPr lang="en-US" dirty="0"/>
              <a:t>Mariner 9: Globe Construction</a:t>
            </a:r>
          </a:p>
        </p:txBody>
      </p:sp>
      <p:pic>
        <p:nvPicPr>
          <p:cNvPr id="5" name="Picture 4" descr="A person and person standing next to a large round object&#10;&#10;Description automatically generated">
            <a:extLst>
              <a:ext uri="{FF2B5EF4-FFF2-40B4-BE49-F238E27FC236}">
                <a16:creationId xmlns:a16="http://schemas.microsoft.com/office/drawing/2014/main" id="{56E2C8BF-DAB4-E0D6-7672-0A83DA65E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919399"/>
            <a:ext cx="7924801" cy="5798108"/>
          </a:xfrm>
          <a:prstGeom prst="rect">
            <a:avLst/>
          </a:prstGeom>
        </p:spPr>
      </p:pic>
    </p:spTree>
    <p:extLst>
      <p:ext uri="{BB962C8B-B14F-4D97-AF65-F5344CB8AC3E}">
        <p14:creationId xmlns:p14="http://schemas.microsoft.com/office/powerpoint/2010/main" val="1780067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8F0-4EA1-BEA2-E272-C06FC969DBE2}"/>
              </a:ext>
            </a:extLst>
          </p:cNvPr>
          <p:cNvSpPr>
            <a:spLocks noGrp="1"/>
          </p:cNvSpPr>
          <p:nvPr>
            <p:ph type="title"/>
          </p:nvPr>
        </p:nvSpPr>
        <p:spPr>
          <a:xfrm>
            <a:off x="457200" y="11195"/>
            <a:ext cx="7620000" cy="892010"/>
          </a:xfrm>
        </p:spPr>
        <p:txBody>
          <a:bodyPr/>
          <a:lstStyle/>
          <a:p>
            <a:r>
              <a:rPr lang="en-US" dirty="0"/>
              <a:t>Mariner 9 images</a:t>
            </a:r>
          </a:p>
        </p:txBody>
      </p:sp>
      <p:pic>
        <p:nvPicPr>
          <p:cNvPr id="5" name="Picture 4" descr="A close-up of a rock&#10;&#10;Description automatically generated">
            <a:extLst>
              <a:ext uri="{FF2B5EF4-FFF2-40B4-BE49-F238E27FC236}">
                <a16:creationId xmlns:a16="http://schemas.microsoft.com/office/drawing/2014/main" id="{EFCDC8A7-18E1-DB88-4588-0438BC26B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33" y="1148907"/>
            <a:ext cx="2565400" cy="1625600"/>
          </a:xfrm>
          <a:prstGeom prst="rect">
            <a:avLst/>
          </a:prstGeom>
        </p:spPr>
      </p:pic>
      <p:pic>
        <p:nvPicPr>
          <p:cNvPr id="7" name="Picture 6" descr="A satellite image of a moon&#10;&#10;Description automatically generated">
            <a:extLst>
              <a:ext uri="{FF2B5EF4-FFF2-40B4-BE49-F238E27FC236}">
                <a16:creationId xmlns:a16="http://schemas.microsoft.com/office/drawing/2014/main" id="{C5A4BC00-1581-35A8-21E5-5DA330BE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253" y="1162261"/>
            <a:ext cx="2052083" cy="1693902"/>
          </a:xfrm>
          <a:prstGeom prst="rect">
            <a:avLst/>
          </a:prstGeom>
        </p:spPr>
      </p:pic>
      <p:pic>
        <p:nvPicPr>
          <p:cNvPr id="9" name="Picture 8" descr="A close-up of a surface&#10;&#10;Description automatically generated">
            <a:extLst>
              <a:ext uri="{FF2B5EF4-FFF2-40B4-BE49-F238E27FC236}">
                <a16:creationId xmlns:a16="http://schemas.microsoft.com/office/drawing/2014/main" id="{CDDBB351-DF16-E9BD-0762-4DE73DAD0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456" y="1129773"/>
            <a:ext cx="2349795" cy="1663867"/>
          </a:xfrm>
          <a:prstGeom prst="rect">
            <a:avLst/>
          </a:prstGeom>
        </p:spPr>
      </p:pic>
      <p:pic>
        <p:nvPicPr>
          <p:cNvPr id="13" name="Picture 12" descr="A close up of a planet&#10;&#10;Description automatically generated">
            <a:extLst>
              <a:ext uri="{FF2B5EF4-FFF2-40B4-BE49-F238E27FC236}">
                <a16:creationId xmlns:a16="http://schemas.microsoft.com/office/drawing/2014/main" id="{11B1893D-52EC-2455-27E1-4912B332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733" y="3460434"/>
            <a:ext cx="2226188" cy="1822893"/>
          </a:xfrm>
          <a:prstGeom prst="rect">
            <a:avLst/>
          </a:prstGeom>
        </p:spPr>
      </p:pic>
      <p:pic>
        <p:nvPicPr>
          <p:cNvPr id="15" name="Picture 14" descr="A close-up of a grey surface&#10;&#10;Description automatically generated">
            <a:extLst>
              <a:ext uri="{FF2B5EF4-FFF2-40B4-BE49-F238E27FC236}">
                <a16:creationId xmlns:a16="http://schemas.microsoft.com/office/drawing/2014/main" id="{29303557-2D45-928E-D65B-636B7A8D74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2133" y="3125731"/>
            <a:ext cx="5912183" cy="2956092"/>
          </a:xfrm>
          <a:prstGeom prst="rect">
            <a:avLst/>
          </a:prstGeom>
        </p:spPr>
      </p:pic>
    </p:spTree>
    <p:extLst>
      <p:ext uri="{BB962C8B-B14F-4D97-AF65-F5344CB8AC3E}">
        <p14:creationId xmlns:p14="http://schemas.microsoft.com/office/powerpoint/2010/main" val="1350335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01E15-10D2-8E28-083A-17188AE09105}"/>
              </a:ext>
            </a:extLst>
          </p:cNvPr>
          <p:cNvSpPr>
            <a:spLocks noGrp="1"/>
          </p:cNvSpPr>
          <p:nvPr>
            <p:ph type="title"/>
          </p:nvPr>
        </p:nvSpPr>
        <p:spPr>
          <a:xfrm>
            <a:off x="457200" y="85452"/>
            <a:ext cx="7620000" cy="849969"/>
          </a:xfrm>
        </p:spPr>
        <p:txBody>
          <a:bodyPr/>
          <a:lstStyle/>
          <a:p>
            <a:r>
              <a:rPr lang="en-US" dirty="0"/>
              <a:t>Perspective after the Mariners</a:t>
            </a:r>
          </a:p>
        </p:txBody>
      </p:sp>
      <p:sp>
        <p:nvSpPr>
          <p:cNvPr id="3" name="Content Placeholder 2">
            <a:extLst>
              <a:ext uri="{FF2B5EF4-FFF2-40B4-BE49-F238E27FC236}">
                <a16:creationId xmlns:a16="http://schemas.microsoft.com/office/drawing/2014/main" id="{D85CB136-4596-7480-7008-791710E98395}"/>
              </a:ext>
            </a:extLst>
          </p:cNvPr>
          <p:cNvSpPr>
            <a:spLocks noGrp="1"/>
          </p:cNvSpPr>
          <p:nvPr>
            <p:ph idx="1"/>
          </p:nvPr>
        </p:nvSpPr>
        <p:spPr>
          <a:xfrm>
            <a:off x="383628" y="1028700"/>
            <a:ext cx="7620000" cy="4800600"/>
          </a:xfrm>
        </p:spPr>
        <p:txBody>
          <a:bodyPr/>
          <a:lstStyle/>
          <a:p>
            <a:pPr marL="114300" indent="0">
              <a:buNone/>
            </a:pPr>
            <a:endParaRPr lang="en-US" dirty="0"/>
          </a:p>
          <a:p>
            <a:pPr marL="114300" indent="0">
              <a:buNone/>
            </a:pPr>
            <a:r>
              <a:rPr lang="en-US" dirty="0"/>
              <a:t>2016 NASA Symposium “Viking at 40” at the Langley Research Center</a:t>
            </a:r>
          </a:p>
          <a:p>
            <a:pPr marL="114300" indent="0">
              <a:buNone/>
            </a:pPr>
            <a:r>
              <a:rPr lang="en-US" dirty="0"/>
              <a:t>Ellen Stofan has a PhD in Geology and was NASA Chief Scientist from 2013 to 2016 </a:t>
            </a:r>
          </a:p>
          <a:p>
            <a:pPr marL="114300" indent="0">
              <a:buNone/>
            </a:pPr>
            <a:r>
              <a:rPr lang="en-US" dirty="0">
                <a:hlinkClick r:id="rId2"/>
              </a:rPr>
              <a:t>Ellen Stofan (2:27)</a:t>
            </a:r>
            <a:endParaRPr lang="en-US" dirty="0"/>
          </a:p>
        </p:txBody>
      </p:sp>
    </p:spTree>
    <p:extLst>
      <p:ext uri="{BB962C8B-B14F-4D97-AF65-F5344CB8AC3E}">
        <p14:creationId xmlns:p14="http://schemas.microsoft.com/office/powerpoint/2010/main" val="1894240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CFE8-0D39-1077-3E6B-13BE096AF69D}"/>
              </a:ext>
            </a:extLst>
          </p:cNvPr>
          <p:cNvSpPr>
            <a:spLocks noGrp="1"/>
          </p:cNvSpPr>
          <p:nvPr>
            <p:ph type="title"/>
          </p:nvPr>
        </p:nvSpPr>
        <p:spPr>
          <a:xfrm>
            <a:off x="457200" y="125782"/>
            <a:ext cx="7620000" cy="937474"/>
          </a:xfrm>
        </p:spPr>
        <p:txBody>
          <a:bodyPr/>
          <a:lstStyle/>
          <a:p>
            <a:r>
              <a:rPr lang="en-US" dirty="0"/>
              <a:t>Summary and next class</a:t>
            </a:r>
          </a:p>
        </p:txBody>
      </p:sp>
      <p:sp>
        <p:nvSpPr>
          <p:cNvPr id="3" name="Content Placeholder 2">
            <a:extLst>
              <a:ext uri="{FF2B5EF4-FFF2-40B4-BE49-F238E27FC236}">
                <a16:creationId xmlns:a16="http://schemas.microsoft.com/office/drawing/2014/main" id="{D370569C-EA12-DA72-A047-A0622DBC0F75}"/>
              </a:ext>
            </a:extLst>
          </p:cNvPr>
          <p:cNvSpPr>
            <a:spLocks noGrp="1"/>
          </p:cNvSpPr>
          <p:nvPr>
            <p:ph idx="1"/>
          </p:nvPr>
        </p:nvSpPr>
        <p:spPr>
          <a:xfrm>
            <a:off x="457200" y="1063256"/>
            <a:ext cx="7620000" cy="4800600"/>
          </a:xfrm>
        </p:spPr>
        <p:txBody>
          <a:bodyPr>
            <a:normAutofit/>
          </a:bodyPr>
          <a:lstStyle/>
          <a:p>
            <a:r>
              <a:rPr lang="en-US" sz="2800" dirty="0"/>
              <a:t>The US eventually was able to send spacecraft to fly by and orbit Mars</a:t>
            </a:r>
          </a:p>
          <a:p>
            <a:r>
              <a:rPr lang="en-US" sz="2800" dirty="0"/>
              <a:t>We found a planet seemingly hostile to life with very little water and a very thin atmosphere</a:t>
            </a:r>
          </a:p>
          <a:p>
            <a:r>
              <a:rPr lang="en-US" sz="2800" dirty="0"/>
              <a:t>But there was tantalizing evidence of past water</a:t>
            </a:r>
          </a:p>
          <a:p>
            <a:r>
              <a:rPr lang="en-US" sz="2800" dirty="0"/>
              <a:t>Next: 1970’s, especially US Viking landers and 1990’s, especially US Pathfinder/Sojourner</a:t>
            </a:r>
          </a:p>
        </p:txBody>
      </p:sp>
    </p:spTree>
    <p:extLst>
      <p:ext uri="{BB962C8B-B14F-4D97-AF65-F5344CB8AC3E}">
        <p14:creationId xmlns:p14="http://schemas.microsoft.com/office/powerpoint/2010/main" val="1861064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90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
            <a:ext cx="7620000" cy="762000"/>
          </a:xfrm>
        </p:spPr>
        <p:txBody>
          <a:bodyPr/>
          <a:lstStyle/>
          <a:p>
            <a:r>
              <a:rPr lang="en-US" dirty="0"/>
              <a:t>An early time line</a:t>
            </a:r>
          </a:p>
        </p:txBody>
      </p:sp>
      <p:sp>
        <p:nvSpPr>
          <p:cNvPr id="3" name="Content Placeholder 2"/>
          <p:cNvSpPr>
            <a:spLocks noGrp="1"/>
          </p:cNvSpPr>
          <p:nvPr>
            <p:ph idx="1"/>
          </p:nvPr>
        </p:nvSpPr>
        <p:spPr>
          <a:xfrm>
            <a:off x="457200" y="952500"/>
            <a:ext cx="7620000" cy="5613400"/>
          </a:xfrm>
        </p:spPr>
        <p:txBody>
          <a:bodyPr>
            <a:normAutofit fontScale="70000" lnSpcReduction="20000"/>
          </a:bodyPr>
          <a:lstStyle/>
          <a:p>
            <a:r>
              <a:rPr lang="en-US" sz="2400" dirty="0">
                <a:solidFill>
                  <a:srgbClr val="3366FF"/>
                </a:solidFill>
              </a:rPr>
              <a:t>First German V2 ballistic missile: October 1942</a:t>
            </a:r>
          </a:p>
          <a:p>
            <a:r>
              <a:rPr lang="en-US" sz="2400" dirty="0">
                <a:solidFill>
                  <a:srgbClr val="3366FF"/>
                </a:solidFill>
              </a:rPr>
              <a:t>Russian R1 ballistic missile: November 1950</a:t>
            </a:r>
          </a:p>
          <a:p>
            <a:r>
              <a:rPr lang="en-US" sz="2400" dirty="0">
                <a:solidFill>
                  <a:srgbClr val="3366FF"/>
                </a:solidFill>
              </a:rPr>
              <a:t>US Redstone ballistic missile: August 1953</a:t>
            </a:r>
          </a:p>
          <a:p>
            <a:r>
              <a:rPr lang="en-US" sz="2400" dirty="0">
                <a:solidFill>
                  <a:srgbClr val="0000FF"/>
                </a:solidFill>
              </a:rPr>
              <a:t>USSR Sputnik 1: October 1957</a:t>
            </a:r>
          </a:p>
          <a:p>
            <a:r>
              <a:rPr lang="en-US" sz="2400" dirty="0">
                <a:solidFill>
                  <a:srgbClr val="0000FF"/>
                </a:solidFill>
              </a:rPr>
              <a:t>USSR Sputnik 2: flies Laika the dog in November 1957</a:t>
            </a:r>
          </a:p>
          <a:p>
            <a:r>
              <a:rPr lang="en-US" sz="2400" dirty="0">
                <a:solidFill>
                  <a:srgbClr val="0000FF"/>
                </a:solidFill>
              </a:rPr>
              <a:t>US Explorer 1: February 1958</a:t>
            </a:r>
          </a:p>
          <a:p>
            <a:r>
              <a:rPr lang="en-US" sz="2400" dirty="0">
                <a:solidFill>
                  <a:srgbClr val="008000"/>
                </a:solidFill>
              </a:rPr>
              <a:t>USSR Luna 1: flies by the moon in January 1959</a:t>
            </a:r>
          </a:p>
          <a:p>
            <a:r>
              <a:rPr lang="en-US" sz="2400" dirty="0">
                <a:solidFill>
                  <a:srgbClr val="008000"/>
                </a:solidFill>
              </a:rPr>
              <a:t>USSR Luna 2: crashes on the moon in September 1959</a:t>
            </a:r>
          </a:p>
          <a:p>
            <a:r>
              <a:rPr lang="en-US" sz="2400" dirty="0">
                <a:solidFill>
                  <a:srgbClr val="0000FF"/>
                </a:solidFill>
              </a:rPr>
              <a:t>Yuri Gagarin’s flight: April 1961    (Q1?)</a:t>
            </a:r>
          </a:p>
          <a:p>
            <a:r>
              <a:rPr lang="en-US" sz="2400" dirty="0">
                <a:solidFill>
                  <a:srgbClr val="0000FF"/>
                </a:solidFill>
              </a:rPr>
              <a:t>Alan Shepard’s flight: May 1961  (Q2?)</a:t>
            </a:r>
          </a:p>
          <a:p>
            <a:r>
              <a:rPr lang="en-US" sz="2400" dirty="0">
                <a:solidFill>
                  <a:srgbClr val="800000"/>
                </a:solidFill>
              </a:rPr>
              <a:t>USSR Venera 1: flies by Venus in May 1961 (no data </a:t>
            </a:r>
            <a:r>
              <a:rPr lang="en-US" sz="2400">
                <a:solidFill>
                  <a:srgbClr val="800000"/>
                </a:solidFill>
              </a:rPr>
              <a:t>at Venus)</a:t>
            </a:r>
            <a:endParaRPr lang="en-US" sz="2400" dirty="0">
              <a:solidFill>
                <a:srgbClr val="800000"/>
              </a:solidFill>
            </a:endParaRPr>
          </a:p>
          <a:p>
            <a:r>
              <a:rPr lang="en-US" sz="2400" dirty="0">
                <a:solidFill>
                  <a:srgbClr val="800000"/>
                </a:solidFill>
              </a:rPr>
              <a:t>US Mariner 2: flies by Venus in August 1962</a:t>
            </a:r>
          </a:p>
          <a:p>
            <a:r>
              <a:rPr lang="en-US" sz="2400" dirty="0">
                <a:solidFill>
                  <a:srgbClr val="008000"/>
                </a:solidFill>
              </a:rPr>
              <a:t>US Ranger 7: returns moon pictures before crashing in August 1964</a:t>
            </a:r>
          </a:p>
          <a:p>
            <a:r>
              <a:rPr lang="en-US" sz="2400" dirty="0">
                <a:solidFill>
                  <a:srgbClr val="FF0000"/>
                </a:solidFill>
              </a:rPr>
              <a:t>US Mariner 4: Mars flyby in July 1965</a:t>
            </a:r>
          </a:p>
          <a:p>
            <a:r>
              <a:rPr lang="en-US" sz="2400" dirty="0">
                <a:solidFill>
                  <a:srgbClr val="008000"/>
                </a:solidFill>
              </a:rPr>
              <a:t>USSR Luna 9: first successful lunar lander in January 1966</a:t>
            </a:r>
          </a:p>
          <a:p>
            <a:r>
              <a:rPr lang="en-US" sz="2400" dirty="0">
                <a:solidFill>
                  <a:srgbClr val="800000"/>
                </a:solidFill>
              </a:rPr>
              <a:t>USSR Venera 3: crashes on Venus (communication failure) in March 1966</a:t>
            </a:r>
          </a:p>
          <a:p>
            <a:r>
              <a:rPr lang="en-US" sz="2400" dirty="0">
                <a:solidFill>
                  <a:srgbClr val="800000"/>
                </a:solidFill>
              </a:rPr>
              <a:t>USSR Venera 4: descends in Venusian atmosphere in June 1967</a:t>
            </a:r>
          </a:p>
          <a:p>
            <a:r>
              <a:rPr lang="en-US" sz="2400" dirty="0">
                <a:solidFill>
                  <a:srgbClr val="008000"/>
                </a:solidFill>
              </a:rPr>
              <a:t>Apollo 11: July 1969</a:t>
            </a:r>
          </a:p>
          <a:p>
            <a:r>
              <a:rPr lang="en-US" sz="2400" dirty="0">
                <a:solidFill>
                  <a:srgbClr val="800000"/>
                </a:solidFill>
              </a:rPr>
              <a:t>USSR Venera 7: lands on Venus in December 1970</a:t>
            </a:r>
          </a:p>
          <a:p>
            <a:r>
              <a:rPr lang="en-US" sz="2400" dirty="0">
                <a:solidFill>
                  <a:srgbClr val="FF0000"/>
                </a:solidFill>
              </a:rPr>
              <a:t>USSR Mars 3: briefly lands on Mars in May 1971</a:t>
            </a:r>
          </a:p>
          <a:p>
            <a:r>
              <a:rPr lang="en-US" sz="2400" dirty="0">
                <a:solidFill>
                  <a:srgbClr val="800000"/>
                </a:solidFill>
              </a:rPr>
              <a:t>US Pioneer 1:  orbits Venus in May 1978</a:t>
            </a:r>
          </a:p>
          <a:p>
            <a:endParaRPr lang="en-US" dirty="0"/>
          </a:p>
          <a:p>
            <a:endParaRPr lang="en-US" dirty="0"/>
          </a:p>
        </p:txBody>
      </p:sp>
    </p:spTree>
    <p:extLst>
      <p:ext uri="{BB962C8B-B14F-4D97-AF65-F5344CB8AC3E}">
        <p14:creationId xmlns:p14="http://schemas.microsoft.com/office/powerpoint/2010/main" val="231576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7620000" cy="842962"/>
          </a:xfrm>
        </p:spPr>
        <p:txBody>
          <a:bodyPr/>
          <a:lstStyle/>
          <a:p>
            <a:r>
              <a:rPr lang="en-US" dirty="0"/>
              <a:t>Course outline</a:t>
            </a:r>
          </a:p>
        </p:txBody>
      </p:sp>
      <p:sp>
        <p:nvSpPr>
          <p:cNvPr id="3" name="Content Placeholder 2"/>
          <p:cNvSpPr>
            <a:spLocks noGrp="1"/>
          </p:cNvSpPr>
          <p:nvPr>
            <p:ph idx="1"/>
          </p:nvPr>
        </p:nvSpPr>
        <p:spPr>
          <a:xfrm>
            <a:off x="457199" y="1066800"/>
            <a:ext cx="7866185" cy="5575300"/>
          </a:xfrm>
        </p:spPr>
        <p:txBody>
          <a:bodyPr>
            <a:normAutofit fontScale="77500" lnSpcReduction="20000"/>
          </a:bodyPr>
          <a:lstStyle/>
          <a:p>
            <a:r>
              <a:rPr lang="en-US" sz="3000" b="1" dirty="0"/>
              <a:t>Week 1</a:t>
            </a:r>
          </a:p>
          <a:p>
            <a:pPr lvl="1"/>
            <a:r>
              <a:rPr lang="en-US" sz="2800" dirty="0"/>
              <a:t>Astronomy background</a:t>
            </a:r>
          </a:p>
          <a:p>
            <a:pPr lvl="1"/>
            <a:r>
              <a:rPr lang="en-US" sz="2800" dirty="0"/>
              <a:t>Early flights with no or minimal success</a:t>
            </a:r>
          </a:p>
          <a:p>
            <a:pPr lvl="1"/>
            <a:r>
              <a:rPr lang="en-US" sz="2800" dirty="0"/>
              <a:t>US Mariner Program (1960s)</a:t>
            </a:r>
          </a:p>
          <a:p>
            <a:r>
              <a:rPr lang="en-US" sz="3000" dirty="0"/>
              <a:t>Week 2</a:t>
            </a:r>
          </a:p>
          <a:p>
            <a:pPr lvl="1"/>
            <a:r>
              <a:rPr lang="en-US" sz="2800" dirty="0"/>
              <a:t>1970s: USSR Mars 4-7, US Viking program</a:t>
            </a:r>
          </a:p>
          <a:p>
            <a:pPr lvl="1"/>
            <a:r>
              <a:rPr lang="en-US" sz="2800" dirty="0"/>
              <a:t>1990s: MGS, Pathfinder lander with Sojourner rover, Nozomi</a:t>
            </a:r>
          </a:p>
          <a:p>
            <a:r>
              <a:rPr lang="en-US" sz="3000" dirty="0"/>
              <a:t>Week 3</a:t>
            </a:r>
          </a:p>
          <a:p>
            <a:pPr lvl="1"/>
            <a:r>
              <a:rPr lang="en-US" sz="2800" dirty="0"/>
              <a:t>Early 2000s: Odyssey, Spirit &amp; Opportunity, Mars Express</a:t>
            </a:r>
          </a:p>
          <a:p>
            <a:pPr lvl="1"/>
            <a:r>
              <a:rPr lang="en-US" sz="2800" dirty="0"/>
              <a:t>Late 2000s: Mars Reconnaissance Orbiter, Phoenix lander</a:t>
            </a:r>
          </a:p>
          <a:p>
            <a:r>
              <a:rPr lang="en-US" sz="3000" dirty="0"/>
              <a:t>Week 4</a:t>
            </a:r>
          </a:p>
          <a:p>
            <a:pPr lvl="1"/>
            <a:r>
              <a:rPr lang="en-US" sz="2800" dirty="0"/>
              <a:t>2010s: Curiosity, MAVEN, Mangalayan, Insight</a:t>
            </a:r>
          </a:p>
          <a:p>
            <a:pPr lvl="1"/>
            <a:r>
              <a:rPr lang="en-US" sz="2800" dirty="0"/>
              <a:t>2020s: Perseverance, Ingenuity, Tianwen, Emirati Hope</a:t>
            </a:r>
          </a:p>
          <a:p>
            <a:pPr lvl="1"/>
            <a:r>
              <a:rPr lang="en-US" sz="2800" dirty="0"/>
              <a:t>Future: EscaPADE, Exo-Mars</a:t>
            </a:r>
          </a:p>
          <a:p>
            <a:pPr lvl="1"/>
            <a:r>
              <a:rPr lang="en-US" sz="2800" dirty="0"/>
              <a:t>Far future: humans on Mars</a:t>
            </a:r>
          </a:p>
          <a:p>
            <a:pPr marL="114300" indent="0">
              <a:buNone/>
            </a:pPr>
            <a:endParaRPr lang="en-US" dirty="0"/>
          </a:p>
          <a:p>
            <a:endParaRPr lang="en-US" dirty="0"/>
          </a:p>
          <a:p>
            <a:endParaRPr lang="en-US" dirty="0"/>
          </a:p>
        </p:txBody>
      </p:sp>
    </p:spTree>
    <p:extLst>
      <p:ext uri="{BB962C8B-B14F-4D97-AF65-F5344CB8AC3E}">
        <p14:creationId xmlns:p14="http://schemas.microsoft.com/office/powerpoint/2010/main" val="3173102995"/>
      </p:ext>
    </p:extLst>
  </p:cSld>
  <p:clrMapOvr>
    <a:masterClrMapping/>
  </p:clrMapOvr>
  <mc:AlternateContent xmlns:mc="http://schemas.openxmlformats.org/markup-compatibility/2006" xmlns:p14="http://schemas.microsoft.com/office/powerpoint/2010/main">
    <mc:Choice Requires="p14">
      <p:transition spd="slow" p14:dur="2000" advTm="129"/>
    </mc:Choice>
    <mc:Fallback xmlns="">
      <p:transition spd="slow" advTm="12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642828"/>
          </a:xfrm>
        </p:spPr>
        <p:txBody>
          <a:bodyPr/>
          <a:lstStyle/>
          <a:p>
            <a:r>
              <a:rPr lang="en-US" dirty="0"/>
              <a:t>Some sources</a:t>
            </a:r>
          </a:p>
        </p:txBody>
      </p:sp>
      <p:sp>
        <p:nvSpPr>
          <p:cNvPr id="3" name="Content Placeholder 2"/>
          <p:cNvSpPr>
            <a:spLocks noGrp="1"/>
          </p:cNvSpPr>
          <p:nvPr>
            <p:ph idx="1"/>
          </p:nvPr>
        </p:nvSpPr>
        <p:spPr>
          <a:xfrm>
            <a:off x="457200" y="642828"/>
            <a:ext cx="8499231" cy="5812221"/>
          </a:xfrm>
        </p:spPr>
        <p:txBody>
          <a:bodyPr>
            <a:normAutofit lnSpcReduction="10000"/>
          </a:bodyPr>
          <a:lstStyle/>
          <a:p>
            <a:r>
              <a:rPr lang="en-US" dirty="0"/>
              <a:t>NASA: </a:t>
            </a:r>
            <a:r>
              <a:rPr lang="en-US" dirty="0">
                <a:hlinkClick r:id="rId2"/>
              </a:rPr>
              <a:t>https://www.nasa.gov</a:t>
            </a:r>
            <a:endParaRPr lang="en-US" dirty="0"/>
          </a:p>
          <a:p>
            <a:r>
              <a:rPr lang="en-US" dirty="0"/>
              <a:t>NASA Space Science Data Coordinated Archive: </a:t>
            </a:r>
            <a:r>
              <a:rPr lang="en-US" sz="1800" dirty="0">
                <a:hlinkClick r:id="rId3"/>
              </a:rPr>
              <a:t>http://nssdc.gsfc.nasa.gov</a:t>
            </a:r>
            <a:endParaRPr lang="en-US" sz="1800" dirty="0"/>
          </a:p>
          <a:p>
            <a:r>
              <a:rPr lang="en-US" dirty="0"/>
              <a:t>JPL: </a:t>
            </a:r>
            <a:r>
              <a:rPr lang="en-US" dirty="0">
                <a:hlinkClick r:id="rId4"/>
              </a:rPr>
              <a:t>https://www.jpl.nasa.gov</a:t>
            </a:r>
            <a:endParaRPr lang="en-US" dirty="0"/>
          </a:p>
          <a:p>
            <a:r>
              <a:rPr lang="en-US" dirty="0"/>
              <a:t>European Space Agency: </a:t>
            </a:r>
            <a:r>
              <a:rPr lang="en-US" dirty="0">
                <a:hlinkClick r:id="rId5"/>
              </a:rPr>
              <a:t>https://</a:t>
            </a:r>
            <a:r>
              <a:rPr lang="en-US" dirty="0" err="1">
                <a:hlinkClick r:id="rId5"/>
              </a:rPr>
              <a:t>www.esa.int</a:t>
            </a:r>
            <a:endParaRPr lang="en-US" dirty="0"/>
          </a:p>
          <a:p>
            <a:r>
              <a:rPr lang="en-US" dirty="0"/>
              <a:t>Planetary Society : </a:t>
            </a:r>
            <a:r>
              <a:rPr lang="en-US" dirty="0">
                <a:hlinkClick r:id="rId6"/>
              </a:rPr>
              <a:t>https://www.planetary.org</a:t>
            </a:r>
            <a:endParaRPr lang="en-US" dirty="0"/>
          </a:p>
          <a:p>
            <a:r>
              <a:rPr lang="en-US" dirty="0"/>
              <a:t>Wikipedia</a:t>
            </a:r>
          </a:p>
          <a:p>
            <a:r>
              <a:rPr lang="en-US" dirty="0"/>
              <a:t>Marspedia: </a:t>
            </a:r>
            <a:r>
              <a:rPr lang="en-US" dirty="0">
                <a:hlinkClick r:id="rId7"/>
              </a:rPr>
              <a:t>https://marspedia.org</a:t>
            </a:r>
            <a:endParaRPr lang="en-US" dirty="0"/>
          </a:p>
          <a:p>
            <a:r>
              <a:rPr lang="en-US" i="1" dirty="0"/>
              <a:t>The Search for Life on Mars </a:t>
            </a:r>
            <a:r>
              <a:rPr lang="en-US" dirty="0"/>
              <a:t>by Elizabeth Howell and Nicholas Booth</a:t>
            </a:r>
          </a:p>
          <a:p>
            <a:r>
              <a:rPr lang="en-US" i="1" dirty="0"/>
              <a:t>The Viking Missions to Mars</a:t>
            </a:r>
            <a:r>
              <a:rPr lang="en-US" dirty="0"/>
              <a:t> by John Hamilton</a:t>
            </a:r>
          </a:p>
          <a:p>
            <a:r>
              <a:rPr lang="en-US" i="1" dirty="0"/>
              <a:t>Managing Martians </a:t>
            </a:r>
            <a:r>
              <a:rPr lang="en-US" dirty="0"/>
              <a:t>by Donna Shirley</a:t>
            </a:r>
          </a:p>
          <a:p>
            <a:r>
              <a:rPr lang="en-US" i="1" dirty="0"/>
              <a:t>The Right Kind of Crazy </a:t>
            </a:r>
            <a:r>
              <a:rPr lang="en-US" dirty="0"/>
              <a:t>by Adam Steltzner</a:t>
            </a:r>
          </a:p>
          <a:p>
            <a:r>
              <a:rPr lang="en-US" i="1" dirty="0"/>
              <a:t>Roving Mars</a:t>
            </a:r>
            <a:r>
              <a:rPr lang="en-US" dirty="0"/>
              <a:t> by Steven Squyres</a:t>
            </a:r>
            <a:endParaRPr lang="en-US" i="1" dirty="0"/>
          </a:p>
          <a:p>
            <a:r>
              <a:rPr lang="en-US" i="1" dirty="0"/>
              <a:t>The Design and Engineering of Curiosity</a:t>
            </a:r>
            <a:r>
              <a:rPr lang="en-US" dirty="0"/>
              <a:t> by Emily Lackdawalla</a:t>
            </a:r>
          </a:p>
          <a:p>
            <a:r>
              <a:rPr lang="en-US" dirty="0"/>
              <a:t>Beyond Earth: A Chronicle of Deep Space Exploration by Asif A Siddiqi </a:t>
            </a:r>
            <a:r>
              <a:rPr lang="en-US" sz="1800" dirty="0">
                <a:hlinkClick r:id="rId8"/>
              </a:rPr>
              <a:t>https://www.nasa.gov/connect/ebooks/beyond_earth_detail.html</a:t>
            </a:r>
            <a:endParaRPr lang="en-US" dirty="0"/>
          </a:p>
          <a:p>
            <a:endParaRPr lang="en-US" dirty="0"/>
          </a:p>
        </p:txBody>
      </p:sp>
    </p:spTree>
    <p:extLst>
      <p:ext uri="{BB962C8B-B14F-4D97-AF65-F5344CB8AC3E}">
        <p14:creationId xmlns:p14="http://schemas.microsoft.com/office/powerpoint/2010/main" val="2374952864"/>
      </p:ext>
    </p:extLst>
  </p:cSld>
  <p:clrMapOvr>
    <a:masterClrMapping/>
  </p:clrMapOvr>
  <mc:AlternateContent xmlns:mc="http://schemas.openxmlformats.org/markup-compatibility/2006" xmlns:p14="http://schemas.microsoft.com/office/powerpoint/2010/main">
    <mc:Choice Requires="p14">
      <p:transition spd="slow" p14:dur="2000" advTm="133"/>
    </mc:Choice>
    <mc:Fallback xmlns="">
      <p:transition spd="slow" advTm="1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1" y="0"/>
            <a:ext cx="8910444" cy="6885342"/>
          </a:xfrm>
        </p:spPr>
      </p:pic>
    </p:spTree>
    <p:extLst>
      <p:ext uri="{BB962C8B-B14F-4D97-AF65-F5344CB8AC3E}">
        <p14:creationId xmlns:p14="http://schemas.microsoft.com/office/powerpoint/2010/main" val="2065062686"/>
      </p:ext>
    </p:extLst>
  </p:cSld>
  <p:clrMapOvr>
    <a:masterClrMapping/>
  </p:clrMapOvr>
  <mc:AlternateContent xmlns:mc="http://schemas.openxmlformats.org/markup-compatibility/2006" xmlns:p14="http://schemas.microsoft.com/office/powerpoint/2010/main">
    <mc:Choice Requires="p14">
      <p:transition spd="slow" p14:dur="2000" advTm="135"/>
    </mc:Choice>
    <mc:Fallback xmlns="">
      <p:transition spd="slow" advTm="1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5738"/>
            <a:ext cx="7620000" cy="1325562"/>
          </a:xfrm>
        </p:spPr>
        <p:txBody>
          <a:bodyPr/>
          <a:lstStyle/>
          <a:p>
            <a:r>
              <a:rPr lang="en-US" dirty="0"/>
              <a:t>Knowledge of the sky before the space age</a:t>
            </a:r>
          </a:p>
        </p:txBody>
      </p:sp>
      <p:sp>
        <p:nvSpPr>
          <p:cNvPr id="6" name="Content Placeholder 5"/>
          <p:cNvSpPr>
            <a:spLocks noGrp="1"/>
          </p:cNvSpPr>
          <p:nvPr>
            <p:ph idx="1"/>
          </p:nvPr>
        </p:nvSpPr>
        <p:spPr/>
        <p:txBody>
          <a:bodyPr>
            <a:noAutofit/>
          </a:bodyPr>
          <a:lstStyle/>
          <a:p>
            <a:r>
              <a:rPr lang="en-US" sz="2700" dirty="0"/>
              <a:t>Early humans must have recognized the movement and phases of the moon, apparent patterns in the stars (constellations), the movement of the stars through the night, the yearly star cycle, and the presence of the five naked-eye planets (Mercury, Venus, Mars, Jupiter, and Saturn) as they “wander” among the stars </a:t>
            </a:r>
          </a:p>
          <a:p>
            <a:r>
              <a:rPr lang="en-US" sz="2700" dirty="0"/>
              <a:t>Egyptian, Babylonian and Chinese star tables go back 3000 to 4000 years</a:t>
            </a:r>
          </a:p>
          <a:p>
            <a:endParaRPr lang="en-US" sz="2800" dirty="0"/>
          </a:p>
          <a:p>
            <a:endParaRPr lang="en-US" sz="2800" dirty="0"/>
          </a:p>
        </p:txBody>
      </p:sp>
    </p:spTree>
    <p:extLst>
      <p:ext uri="{BB962C8B-B14F-4D97-AF65-F5344CB8AC3E}">
        <p14:creationId xmlns:p14="http://schemas.microsoft.com/office/powerpoint/2010/main" val="1231119932"/>
      </p:ext>
    </p:extLst>
  </p:cSld>
  <p:clrMapOvr>
    <a:masterClrMapping/>
  </p:clrMapOvr>
  <mc:AlternateContent xmlns:mc="http://schemas.openxmlformats.org/markup-compatibility/2006" xmlns:p14="http://schemas.microsoft.com/office/powerpoint/2010/main">
    <mc:Choice Requires="p14">
      <p:transition spd="slow" p14:dur="2000" advTm="119"/>
    </mc:Choice>
    <mc:Fallback xmlns="">
      <p:transition spd="slow" advTm="11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movement of the stars</a:t>
            </a:r>
          </a:p>
        </p:txBody>
      </p:sp>
      <p:sp>
        <p:nvSpPr>
          <p:cNvPr id="3" name="Content Placeholder 2"/>
          <p:cNvSpPr>
            <a:spLocks noGrp="1"/>
          </p:cNvSpPr>
          <p:nvPr>
            <p:ph idx="1"/>
          </p:nvPr>
        </p:nvSpPr>
        <p:spPr>
          <a:xfrm>
            <a:off x="457199" y="1600200"/>
            <a:ext cx="7959969" cy="4800600"/>
          </a:xfrm>
        </p:spPr>
        <p:txBody>
          <a:bodyPr/>
          <a:lstStyle/>
          <a:p>
            <a:r>
              <a:rPr lang="en-US" dirty="0">
                <a:hlinkClick r:id="rId2"/>
              </a:rPr>
              <a:t>Revolution Around the Sun (1:42)</a:t>
            </a:r>
            <a:r>
              <a:rPr lang="en-US" dirty="0"/>
              <a:t>  [Conceptual Academy: Observing the Night Sky]</a:t>
            </a:r>
          </a:p>
          <a:p>
            <a:r>
              <a:rPr lang="en-US" dirty="0">
                <a:hlinkClick r:id="rId3"/>
              </a:rPr>
              <a:t>Rotation on Our Axis (0:23)</a:t>
            </a:r>
            <a:r>
              <a:rPr lang="en-US" dirty="0"/>
              <a:t> [MissGoin4U: North Star Star Trails]</a:t>
            </a:r>
          </a:p>
        </p:txBody>
      </p:sp>
    </p:spTree>
    <p:extLst>
      <p:ext uri="{BB962C8B-B14F-4D97-AF65-F5344CB8AC3E}">
        <p14:creationId xmlns:p14="http://schemas.microsoft.com/office/powerpoint/2010/main" val="1136557944"/>
      </p:ext>
    </p:extLst>
  </p:cSld>
  <p:clrMapOvr>
    <a:masterClrMapping/>
  </p:clrMapOvr>
  <mc:AlternateContent xmlns:mc="http://schemas.openxmlformats.org/markup-compatibility/2006" xmlns:p14="http://schemas.microsoft.com/office/powerpoint/2010/main">
    <mc:Choice Requires="p14">
      <p:transition spd="slow" p14:dur="2000" advTm="142"/>
    </mc:Choice>
    <mc:Fallback xmlns="">
      <p:transition spd="slow" advTm="1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34"/>
            <a:ext cx="7620000" cy="755265"/>
          </a:xfrm>
        </p:spPr>
        <p:txBody>
          <a:bodyPr/>
          <a:lstStyle/>
          <a:p>
            <a:r>
              <a:rPr lang="en-US" dirty="0"/>
              <a:t>Naked eye observation of Mars</a:t>
            </a:r>
          </a:p>
        </p:txBody>
      </p:sp>
      <p:sp>
        <p:nvSpPr>
          <p:cNvPr id="6" name="TextBox 5"/>
          <p:cNvSpPr txBox="1"/>
          <p:nvPr/>
        </p:nvSpPr>
        <p:spPr>
          <a:xfrm>
            <a:off x="656335" y="6167933"/>
            <a:ext cx="4953000" cy="369332"/>
          </a:xfrm>
          <a:prstGeom prst="rect">
            <a:avLst/>
          </a:prstGeom>
          <a:noFill/>
        </p:spPr>
        <p:txBody>
          <a:bodyPr wrap="square" rtlCol="0">
            <a:spAutoFit/>
          </a:bodyPr>
          <a:lstStyle/>
          <a:p>
            <a:r>
              <a:rPr lang="en-US" dirty="0">
                <a:hlinkClick r:id="rId2"/>
              </a:rPr>
              <a:t>Seeing Mars (3:40)</a:t>
            </a:r>
            <a:r>
              <a:rPr lang="en-US" dirty="0"/>
              <a:t>   [</a:t>
            </a:r>
            <a:r>
              <a:rPr lang="en-US" dirty="0" err="1"/>
              <a:t>Youtube</a:t>
            </a:r>
            <a:r>
              <a:rPr lang="en-US" dirty="0"/>
              <a:t>: Learn the Sky]</a:t>
            </a:r>
          </a:p>
        </p:txBody>
      </p:sp>
      <p:pic>
        <p:nvPicPr>
          <p:cNvPr id="4" name="Picture 3">
            <a:extLst>
              <a:ext uri="{FF2B5EF4-FFF2-40B4-BE49-F238E27FC236}">
                <a16:creationId xmlns:a16="http://schemas.microsoft.com/office/drawing/2014/main" id="{E63A4ADB-AD34-1F88-47CE-9E0CBA1FCE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335" y="930667"/>
            <a:ext cx="7510203" cy="4996665"/>
          </a:xfrm>
          <a:prstGeom prst="rect">
            <a:avLst/>
          </a:prstGeom>
        </p:spPr>
      </p:pic>
    </p:spTree>
    <p:extLst>
      <p:ext uri="{BB962C8B-B14F-4D97-AF65-F5344CB8AC3E}">
        <p14:creationId xmlns:p14="http://schemas.microsoft.com/office/powerpoint/2010/main" val="3214812582"/>
      </p:ext>
    </p:extLst>
  </p:cSld>
  <p:clrMapOvr>
    <a:masterClrMapping/>
  </p:clrMapOvr>
  <mc:AlternateContent xmlns:mc="http://schemas.openxmlformats.org/markup-compatibility/2006" xmlns:p14="http://schemas.microsoft.com/office/powerpoint/2010/main">
    <mc:Choice Requires="p14">
      <p:transition spd="slow" p14:dur="2000" advTm="150"/>
    </mc:Choice>
    <mc:Fallback xmlns="">
      <p:transition spd="slow" advTm="15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5831</TotalTime>
  <Words>2751</Words>
  <Application>Microsoft Macintosh PowerPoint</Application>
  <PresentationFormat>On-screen Show (4:3)</PresentationFormat>
  <Paragraphs>275</Paragraphs>
  <Slides>38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Cambria</vt:lpstr>
      <vt:lpstr>Metropolis</vt:lpstr>
      <vt:lpstr>Adjacency</vt:lpstr>
      <vt:lpstr>Mars: Science and Engineering</vt:lpstr>
      <vt:lpstr>Course Goals</vt:lpstr>
      <vt:lpstr>About me and you</vt:lpstr>
      <vt:lpstr>Course outline</vt:lpstr>
      <vt:lpstr>Some sources</vt:lpstr>
      <vt:lpstr>PowerPoint Presentation</vt:lpstr>
      <vt:lpstr>Knowledge of the sky before the space age</vt:lpstr>
      <vt:lpstr>The movement of the stars</vt:lpstr>
      <vt:lpstr>Naked eye observation of Mars</vt:lpstr>
      <vt:lpstr>Knowledge of Mars before the modern era</vt:lpstr>
      <vt:lpstr>Percival Lowell</vt:lpstr>
      <vt:lpstr>Knowledge of Mars before the space age</vt:lpstr>
      <vt:lpstr>More facts about Mars</vt:lpstr>
      <vt:lpstr>Hohmann Transfer Orbit</vt:lpstr>
      <vt:lpstr>Some challenges for visiting Mars</vt:lpstr>
      <vt:lpstr>Early USSR Missions</vt:lpstr>
      <vt:lpstr>US Mariners and JPL</vt:lpstr>
      <vt:lpstr>Mariners 1 and 2 (to Venus)</vt:lpstr>
      <vt:lpstr>To Mars: Mariner 3/4 construction</vt:lpstr>
      <vt:lpstr>Rocket primer</vt:lpstr>
      <vt:lpstr>Inertial guidance</vt:lpstr>
      <vt:lpstr>Mariner 3/4 spacecraft</vt:lpstr>
      <vt:lpstr>Mariner 3/4 instrumentation</vt:lpstr>
      <vt:lpstr>Mariner 3/4 schedule</vt:lpstr>
      <vt:lpstr>Mariner 3/4 testing</vt:lpstr>
      <vt:lpstr>Mariner 3</vt:lpstr>
      <vt:lpstr>Mariner 4 operation summary</vt:lpstr>
      <vt:lpstr>Mariner 4 regions photographed</vt:lpstr>
      <vt:lpstr>Mariner 4 videos</vt:lpstr>
      <vt:lpstr>Some Mariner 4 science results</vt:lpstr>
      <vt:lpstr>Mariner 5-7 </vt:lpstr>
      <vt:lpstr>US Mariners 8-9, Soviet Mars 2+3</vt:lpstr>
      <vt:lpstr>Mariner 9: Globe Construction</vt:lpstr>
      <vt:lpstr>Mariner 9 images</vt:lpstr>
      <vt:lpstr>Perspective after the Mariners</vt:lpstr>
      <vt:lpstr>Summary and next class</vt:lpstr>
      <vt:lpstr>PowerPoint Presentation</vt:lpstr>
      <vt:lpstr>An early time line</vt:lpstr>
    </vt:vector>
  </TitlesOfParts>
  <Manager/>
  <Company>CMU Department of Statistics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Science and Engineering</dc:title>
  <dc:subject/>
  <dc:creator>Howard Seltman</dc:creator>
  <cp:keywords/>
  <dc:description/>
  <cp:lastModifiedBy>Howard Seltman</cp:lastModifiedBy>
  <cp:revision>264</cp:revision>
  <cp:lastPrinted>2023-09-02T14:31:29Z</cp:lastPrinted>
  <dcterms:created xsi:type="dcterms:W3CDTF">2023-06-12T15:40:05Z</dcterms:created>
  <dcterms:modified xsi:type="dcterms:W3CDTF">2023-09-27T18:12:01Z</dcterms:modified>
  <cp:category/>
</cp:coreProperties>
</file>